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comments/comment4.xml" ContentType="application/vnd.openxmlformats-officedocument.presentationml.comment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60" r:id="rId4"/>
    <p:sldId id="271" r:id="rId5"/>
    <p:sldId id="272" r:id="rId6"/>
    <p:sldId id="273" r:id="rId7"/>
    <p:sldId id="262" r:id="rId8"/>
    <p:sldId id="276" r:id="rId9"/>
    <p:sldId id="275" r:id="rId10"/>
    <p:sldId id="274"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1pPr>
    <a:lvl2pPr marL="0" marR="0" indent="2286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2pPr>
    <a:lvl3pPr marL="0" marR="0" indent="4572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3pPr>
    <a:lvl4pPr marL="0" marR="0" indent="6858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4pPr>
    <a:lvl5pPr marL="0" marR="0" indent="9144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5pPr>
    <a:lvl6pPr marL="0" marR="0" indent="11430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6pPr>
    <a:lvl7pPr marL="0" marR="0" indent="13716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7pPr>
    <a:lvl8pPr marL="0" marR="0" indent="16002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8pPr>
    <a:lvl9pPr marL="0" marR="0" indent="182880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ban Aso" initials="RA" lastIdx="14" clrIdx="0">
    <p:extLst>
      <p:ext uri="{19B8F6BF-5375-455C-9EA6-DF929625EA0E}">
        <p15:presenceInfo xmlns:p15="http://schemas.microsoft.com/office/powerpoint/2012/main" userId="S::ray.aso@kurtosys.com::ac866cbe-2f59-4f1e-a7e6-e8aedfa218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46"/>
    <p:restoredTop sz="78439"/>
  </p:normalViewPr>
  <p:slideViewPr>
    <p:cSldViewPr snapToGrid="0" snapToObjects="1">
      <p:cViewPr varScale="1">
        <p:scale>
          <a:sx n="40" d="100"/>
          <a:sy n="40" d="100"/>
        </p:scale>
        <p:origin x="296" y="344"/>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 of UCITS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C92-3849-9337-2A0A3A7002F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C92-3849-9337-2A0A3A7002F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C92-3849-9337-2A0A3A7002F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C92-3849-9337-2A0A3A7002F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C92-3849-9337-2A0A3A7002F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C92-3849-9337-2A0A3A7002F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BC92-3849-9337-2A0A3A7002F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BC92-3849-9337-2A0A3A7002FE}"/>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BC92-3849-9337-2A0A3A7002FE}"/>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BC92-3849-9337-2A0A3A7002FE}"/>
              </c:ext>
            </c:extLst>
          </c:dPt>
          <c:cat>
            <c:strRef>
              <c:f>Sheet1!$A$2:$A$11</c:f>
              <c:strCache>
                <c:ptCount val="10"/>
                <c:pt idx="0">
                  <c:v>UK</c:v>
                </c:pt>
                <c:pt idx="1">
                  <c:v>Switzerland</c:v>
                </c:pt>
                <c:pt idx="2">
                  <c:v>US</c:v>
                </c:pt>
                <c:pt idx="3">
                  <c:v>France</c:v>
                </c:pt>
                <c:pt idx="4">
                  <c:v>Luxembourg</c:v>
                </c:pt>
                <c:pt idx="5">
                  <c:v>Germany</c:v>
                </c:pt>
                <c:pt idx="6">
                  <c:v>Ireland</c:v>
                </c:pt>
                <c:pt idx="7">
                  <c:v>Hong Kong</c:v>
                </c:pt>
                <c:pt idx="8">
                  <c:v>Singapore</c:v>
                </c:pt>
                <c:pt idx="9">
                  <c:v>Italy</c:v>
                </c:pt>
              </c:strCache>
            </c:strRef>
          </c:cat>
          <c:val>
            <c:numRef>
              <c:f>Sheet1!$B$2:$B$11</c:f>
              <c:numCache>
                <c:formatCode>General</c:formatCode>
                <c:ptCount val="10"/>
                <c:pt idx="0">
                  <c:v>49</c:v>
                </c:pt>
                <c:pt idx="1">
                  <c:v>13.3</c:v>
                </c:pt>
                <c:pt idx="2">
                  <c:v>12.1</c:v>
                </c:pt>
                <c:pt idx="3">
                  <c:v>6.4</c:v>
                </c:pt>
                <c:pt idx="4">
                  <c:v>6.3</c:v>
                </c:pt>
                <c:pt idx="5">
                  <c:v>4.5</c:v>
                </c:pt>
                <c:pt idx="6">
                  <c:v>2.4</c:v>
                </c:pt>
                <c:pt idx="7">
                  <c:v>2.4</c:v>
                </c:pt>
                <c:pt idx="8">
                  <c:v>2.2000000000000002</c:v>
                </c:pt>
                <c:pt idx="9">
                  <c:v>1.4</c:v>
                </c:pt>
              </c:numCache>
            </c:numRef>
          </c:val>
          <c:extLst>
            <c:ext xmlns:c16="http://schemas.microsoft.com/office/drawing/2014/chart" uri="{C3380CC4-5D6E-409C-BE32-E72D297353CC}">
              <c16:uniqueId val="{00000000-2F0C-6C47-90D1-FB7857C65AC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01-25T13:56:47.276" idx="3">
    <p:pos x="10" y="10"/>
    <p:text>"What does this mean?" - This does not mean that there are more US Funds than the EU. Instead it means that european funds are on average significantly smaller. There are 58000+ investment funds in the EU as opposed to 15000+ in the US. One of the biggest arguments here is that they need to make UCITS funds more accessible for investors in other member states thus encouraging investment and AUM growth. Read paragraph 2 of the High Level meeting around Gold-plating here: https://ec.europa.eu/futurium/en/system/files/ged/hlg_16_0008_00_conclusions_and_recomendations_on_goldplating_final.pdf </p:text>
    <p:extLst>
      <p:ext uri="{C676402C-5697-4E1C-873F-D02D1690AC5C}">
        <p15:threadingInfo xmlns:p15="http://schemas.microsoft.com/office/powerpoint/2012/main" timeZoneBias="0"/>
      </p:ext>
    </p:extLst>
  </p:cm>
  <p:cm authorId="1" dt="2020-01-25T14:00:05.006" idx="4">
    <p:pos x="146" y="146"/>
    <p:text>"37% of UCITS are registered for sale in 3+ European countries". - Of this percentage, there are approximately 12% UCITS funds that are led by US fund managers. There are over 3700 UCITS funds with UK fund managers holding the majority of 1645 of them. The US comes in third at 407 of them.  </p:text>
    <p:extLst>
      <p:ext uri="{C676402C-5697-4E1C-873F-D02D1690AC5C}">
        <p15:threadingInfo xmlns:p15="http://schemas.microsoft.com/office/powerpoint/2012/main" timeZoneBias="0"/>
      </p:ext>
    </p:extLst>
  </p:cm>
  <p:cm authorId="1" dt="2020-01-25T14:14:07.115" idx="5">
    <p:pos x="146" y="282"/>
    <p:text>Source: https://www.eurekahedge.com/Products/ucits-hedge-fund-database</p:text>
    <p:extLst>
      <p:ext uri="{C676402C-5697-4E1C-873F-D02D1690AC5C}">
        <p15:threadingInfo xmlns:p15="http://schemas.microsoft.com/office/powerpoint/2012/main" timeZoneBias="0">
          <p15:parentCm authorId="1" idx="4"/>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1-25T14:17:41.735" idx="6">
    <p:pos x="10" y="10"/>
    <p:text>So the EU Policy did not specifically stipulate that you needed a physical presence in other Member States to facilitate for certain services such as subscriptions... instead, it was some of the Member States that you wished to promote funds within that required a physical presence for particular services. So, the new EU directive states that no Member States can obligate fund managers from another Member State to install a physical presence if they wish to sell funds in that market. </p:text>
    <p:extLst>
      <p:ext uri="{C676402C-5697-4E1C-873F-D02D1690AC5C}">
        <p15:threadingInfo xmlns:p15="http://schemas.microsoft.com/office/powerpoint/2012/main" timeZoneBias="0"/>
      </p:ext>
    </p:extLst>
  </p:cm>
  <p:cm authorId="1" dt="2020-01-25T14:36:08.090" idx="10">
    <p:pos x="146" y="146"/>
    <p:text>We are not compliance specialists in any way. We have extracted very key information from a complex policy and anchoring our platform's proposition to cater for these provisions. </p:text>
    <p:extLst>
      <p:ext uri="{C676402C-5697-4E1C-873F-D02D1690AC5C}">
        <p15:threadingInfo xmlns:p15="http://schemas.microsoft.com/office/powerpoint/2012/main" timeZoneBias="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1-25T14:22:06.331" idx="7">
    <p:pos x="10" y="10"/>
    <p:text>"Costs between 1 and 4 percent of the overall expenses of an investment fund"</p:text>
    <p:extLst>
      <p:ext uri="{C676402C-5697-4E1C-873F-D02D1690AC5C}">
        <p15:threadingInfo xmlns:p15="http://schemas.microsoft.com/office/powerpoint/2012/main" timeZoneBias="0"/>
      </p:ext>
    </p:extLst>
  </p:cm>
  <p:cm authorId="1" dt="2020-01-25T14:24:43.201" idx="8">
    <p:pos x="10" y="146"/>
    <p:text>This data was gathered by the European Commission by sending out a questionnaire in 2017 to 8 trade bodies that cover cross-border distribution. The main focus of the questionnaires was trying to identify the costs associated with or caused by the regulatory barriers and - if they were to remove them - what would be the benefits. This percentage was a result of the feedback.</p:text>
    <p:extLst>
      <p:ext uri="{C676402C-5697-4E1C-873F-D02D1690AC5C}">
        <p15:threadingInfo xmlns:p15="http://schemas.microsoft.com/office/powerpoint/2012/main" timeZoneBias="0">
          <p15:parentCm authorId="1" idx="7"/>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1-25T14:29:29.063" idx="9">
    <p:pos x="10" y="10"/>
    <p:text>Member States are required to adhere to this policy as it is at an EU level by July 2021. Though many argue the fund managers of that will benefit the most from this new policy are those that have already started now. </p:text>
    <p:extLst>
      <p:ext uri="{C676402C-5697-4E1C-873F-D02D1690AC5C}">
        <p15:threadingInfo xmlns:p15="http://schemas.microsoft.com/office/powerpoint/2012/main" timeZoneBias="0"/>
      </p:ext>
    </p:extLst>
  </p:cm>
  <p:cm authorId="1" dt="2020-01-25T14:43:56.291" idx="11">
    <p:pos x="146" y="146"/>
    <p:text>AIFMs consistent treatment to retail investors. </p:text>
    <p:extLst>
      <p:ext uri="{C676402C-5697-4E1C-873F-D02D1690AC5C}">
        <p15:threadingInfo xmlns:p15="http://schemas.microsoft.com/office/powerpoint/2012/main" timeZoneBias="0"/>
      </p:ext>
    </p:extLst>
  </p:cm>
  <p:cm authorId="1" dt="2020-01-25T14:55:33.169" idx="12">
    <p:pos x="146" y="282"/>
    <p:text>The new policy also created an addition to Article 43 (Article 43a) which outlines that Member States shall ensure any AIFMs that wish to sell funds in their territory, must make certain processes available to retail investors as well digitally. Certain Member States previously had imposed additional requirements to AIFMs that wished to sell to retail investors in that Member State. They can no longer do this so long as AIFMs make these facilities available to investors under the same provisions. Article 43a below to read on which processes. </p:text>
    <p:extLst>
      <p:ext uri="{C676402C-5697-4E1C-873F-D02D1690AC5C}">
        <p15:threadingInfo xmlns:p15="http://schemas.microsoft.com/office/powerpoint/2012/main" timeZoneBias="0">
          <p15:parentCm authorId="1" idx="11"/>
        </p15:threadingInfo>
      </p:ext>
    </p:extLst>
  </p:cm>
  <p:cm authorId="1" dt="2020-01-25T14:58:19.251" idx="13">
    <p:pos x="146" y="418"/>
    <p:text>https://eur-lex.europa.eu/legal-content/EN/TXT/?uri=CELEX:32019L1160</p:text>
    <p:extLst>
      <p:ext uri="{C676402C-5697-4E1C-873F-D02D1690AC5C}">
        <p15:threadingInfo xmlns:p15="http://schemas.microsoft.com/office/powerpoint/2012/main" timeZoneBias="0">
          <p15:parentCm authorId="1" idx="11"/>
        </p15:threadingInfo>
      </p:ext>
    </p:extLst>
  </p:cm>
  <p:cm authorId="1" dt="2020-01-25T14:59:07.048" idx="14">
    <p:pos x="146" y="554"/>
    <p:text>Snapshot of Article 43a is also pasted outside this slide on the right hand side. You should be able to see it once you zoom out.</p:text>
    <p:extLst>
      <p:ext uri="{C676402C-5697-4E1C-873F-D02D1690AC5C}">
        <p15:threadingInfo xmlns:p15="http://schemas.microsoft.com/office/powerpoint/2012/main" timeZoneBias="0">
          <p15:parentCm authorId="1" idx="11"/>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3397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*SOURCE: </a:t>
            </a:r>
            <a:r>
              <a:rPr lang="en-GB" sz="2200" dirty="0">
                <a:effectLst/>
                <a:latin typeface="Helvetica Neue"/>
                <a:ea typeface="Helvetica Neue"/>
                <a:cs typeface="Helvetica Neue"/>
                <a:sym typeface="Helvetica Neue"/>
              </a:rPr>
              <a:t>(12</a:t>
            </a:r>
            <a:r>
              <a:rPr lang="en-GB" sz="2200" baseline="30000" dirty="0">
                <a:effectLst/>
                <a:latin typeface="Helvetica Neue"/>
                <a:ea typeface="Helvetica Neue"/>
                <a:cs typeface="Helvetica Neue"/>
                <a:sym typeface="Helvetica Neue"/>
              </a:rPr>
              <a:t>th</a:t>
            </a:r>
            <a:r>
              <a:rPr lang="en-GB" sz="2200" dirty="0">
                <a:effectLst/>
                <a:latin typeface="Helvetica Neue"/>
                <a:ea typeface="Helvetica Neue"/>
                <a:cs typeface="Helvetica Neue"/>
                <a:sym typeface="Helvetica Neue"/>
              </a:rPr>
              <a:t> March 2018) Proposal for a DIRECTIVE OF THE EUROPEAN PARLIAMENT AND OF THE COUNCIL - </a:t>
            </a:r>
            <a:r>
              <a:rPr lang="en-GB" sz="2200" i="1" dirty="0">
                <a:effectLst/>
                <a:latin typeface="Helvetica Neue"/>
                <a:ea typeface="Helvetica Neue"/>
                <a:cs typeface="Helvetica Neue"/>
                <a:sym typeface="Helvetica Neue"/>
              </a:rPr>
              <a:t>(European Commission)</a:t>
            </a:r>
          </a:p>
          <a:p>
            <a:endParaRPr lang="en-GB" sz="2200" dirty="0">
              <a:effectLst/>
              <a:latin typeface="Helvetica Neue"/>
              <a:ea typeface="Helvetica Neue"/>
              <a:cs typeface="Helvetica Neue"/>
              <a:sym typeface="Helvetica Neue"/>
            </a:endParaRPr>
          </a:p>
          <a:p>
            <a:endParaRPr lang="en-GB" sz="2200" dirty="0">
              <a:effectLst/>
              <a:latin typeface="Helvetica Neue"/>
              <a:ea typeface="Helvetica Neue"/>
              <a:cs typeface="Helvetica Neue"/>
              <a:sym typeface="Helvetica Neue"/>
            </a:endParaRPr>
          </a:p>
          <a:p>
            <a:endParaRPr lang="en-US" dirty="0"/>
          </a:p>
        </p:txBody>
      </p:sp>
    </p:spTree>
    <p:extLst>
      <p:ext uri="{BB962C8B-B14F-4D97-AF65-F5344CB8AC3E}">
        <p14:creationId xmlns:p14="http://schemas.microsoft.com/office/powerpoint/2010/main" val="2264772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Article 91: Member States shall ensure that complete information on the laws, regulations and administrative provisions which do not fall within the field governed by this Directive and which are specifically relevant to the arrangements made for the marketing of units of UCITS, established in another Member State within their territories, is easily accessible from a distance and by electronic means. Member States shall ensure that that information is available in a language customary in the sphere of international finance, is provided in a clear and unambiguous manner and is kept up to date.</a:t>
            </a:r>
          </a:p>
          <a:p>
            <a:endParaRPr lang="en-GB" dirty="0"/>
          </a:p>
          <a:p>
            <a:r>
              <a:rPr lang="en-GB" dirty="0"/>
              <a:t>Article 92: UCITS shall, in accordance with the laws, regulations and administrative provisions in force in the Member State where their units are marketed, take the measures necessary to ensure that facilities are available in that Member State for making payments to unit-holders, repurchasing or redeeming units and making available the information which UCITS are required to provide.</a:t>
            </a:r>
            <a:endParaRPr lang="en-US" dirty="0"/>
          </a:p>
        </p:txBody>
      </p:sp>
    </p:spTree>
    <p:extLst>
      <p:ext uri="{BB962C8B-B14F-4D97-AF65-F5344CB8AC3E}">
        <p14:creationId xmlns:p14="http://schemas.microsoft.com/office/powerpoint/2010/main" val="3102195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*SOURCE: </a:t>
            </a:r>
            <a:r>
              <a:rPr lang="en-GB" sz="2200" dirty="0">
                <a:effectLst/>
                <a:latin typeface="Helvetica Neue"/>
                <a:ea typeface="Helvetica Neue"/>
                <a:cs typeface="Helvetica Neue"/>
                <a:sym typeface="Helvetica Neue"/>
              </a:rPr>
              <a:t>(12</a:t>
            </a:r>
            <a:r>
              <a:rPr lang="en-GB" sz="2200" baseline="30000" dirty="0">
                <a:effectLst/>
                <a:latin typeface="Helvetica Neue"/>
                <a:ea typeface="Helvetica Neue"/>
                <a:cs typeface="Helvetica Neue"/>
                <a:sym typeface="Helvetica Neue"/>
              </a:rPr>
              <a:t>th</a:t>
            </a:r>
            <a:r>
              <a:rPr lang="en-GB" sz="2200" dirty="0">
                <a:effectLst/>
                <a:latin typeface="Helvetica Neue"/>
                <a:ea typeface="Helvetica Neue"/>
                <a:cs typeface="Helvetica Neue"/>
                <a:sym typeface="Helvetica Neue"/>
              </a:rPr>
              <a:t> March 2018) Proposal for a DIRECTIVE OF THE EUROPEAN PARLIAMENT AND OF THE COUNCIL - </a:t>
            </a:r>
            <a:r>
              <a:rPr lang="en-GB" sz="2200" i="1" dirty="0">
                <a:effectLst/>
                <a:latin typeface="Helvetica Neue"/>
                <a:ea typeface="Helvetica Neue"/>
                <a:cs typeface="Helvetica Neue"/>
                <a:sym typeface="Helvetica Neue"/>
              </a:rPr>
              <a:t>(European Commission)</a:t>
            </a:r>
          </a:p>
          <a:p>
            <a:endParaRPr lang="en-GB" sz="2200" dirty="0">
              <a:effectLst/>
              <a:latin typeface="Helvetica Neue"/>
              <a:ea typeface="Helvetica Neue"/>
              <a:cs typeface="Helvetica Neue"/>
              <a:sym typeface="Helvetica Neue"/>
            </a:endParaRPr>
          </a:p>
          <a:p>
            <a:endParaRPr lang="en-GB" sz="2200" dirty="0">
              <a:effectLst/>
              <a:latin typeface="Helvetica Neue"/>
              <a:ea typeface="Helvetica Neue"/>
              <a:cs typeface="Helvetica Neue"/>
              <a:sym typeface="Helvetica Neue"/>
            </a:endParaRPr>
          </a:p>
          <a:p>
            <a:endParaRPr lang="en-US" dirty="0"/>
          </a:p>
          <a:p>
            <a:endParaRPr lang="en-US" dirty="0"/>
          </a:p>
        </p:txBody>
      </p:sp>
    </p:spTree>
    <p:extLst>
      <p:ext uri="{BB962C8B-B14F-4D97-AF65-F5344CB8AC3E}">
        <p14:creationId xmlns:p14="http://schemas.microsoft.com/office/powerpoint/2010/main" val="3374474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0295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61221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5334000" y="946546"/>
            <a:ext cx="13716001" cy="8304611"/>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4833937" y="9447609"/>
            <a:ext cx="14716126" cy="2000251"/>
          </a:xfrm>
          <a:prstGeom prst="rect">
            <a:avLst/>
          </a:prstGeom>
        </p:spPr>
        <p:txBody>
          <a:bodyPr anchor="b"/>
          <a:lstStyle/>
          <a:p>
            <a:r>
              <a:t>Title Text</a:t>
            </a:r>
          </a:p>
        </p:txBody>
      </p:sp>
      <p:sp>
        <p:nvSpPr>
          <p:cNvPr id="22" name="Body Level One…"/>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solidFill>
                  <a:srgbClr val="FFFFFF"/>
                </a:solidFill>
              </a:defRPr>
            </a:lvl1pPr>
            <a:lvl2pPr marL="0" indent="0" algn="ctr">
              <a:spcBef>
                <a:spcPts val="0"/>
              </a:spcBef>
              <a:buSzTx/>
              <a:buNone/>
              <a:defRPr sz="5200">
                <a:solidFill>
                  <a:srgbClr val="FFFFFF"/>
                </a:solidFill>
              </a:defRPr>
            </a:lvl2pPr>
            <a:lvl3pPr marL="0" indent="0" algn="ctr">
              <a:spcBef>
                <a:spcPts val="0"/>
              </a:spcBef>
              <a:buSzTx/>
              <a:buNone/>
              <a:defRPr sz="5200">
                <a:solidFill>
                  <a:srgbClr val="FFFFFF"/>
                </a:solidFill>
              </a:defRPr>
            </a:lvl3pPr>
            <a:lvl4pPr marL="0" indent="0" algn="ctr">
              <a:spcBef>
                <a:spcPts val="0"/>
              </a:spcBef>
              <a:buSzTx/>
              <a:buNone/>
              <a:defRPr sz="5200">
                <a:solidFill>
                  <a:srgbClr val="FFFFFF"/>
                </a:solidFill>
              </a:defRPr>
            </a:lvl4pPr>
            <a:lvl5pPr marL="0" indent="0" algn="ctr">
              <a:spcBef>
                <a:spcPts val="0"/>
              </a:spcBef>
              <a:buSzTx/>
              <a:buNone/>
              <a:defRPr sz="5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833937" y="4536281"/>
            <a:ext cx="14716126" cy="4643438"/>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12495609" y="892968"/>
            <a:ext cx="7500938" cy="11555017"/>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4387453" y="892968"/>
            <a:ext cx="7500938" cy="5607845"/>
          </a:xfrm>
          <a:prstGeom prst="rect">
            <a:avLst/>
          </a:prstGeom>
        </p:spPr>
        <p:txBody>
          <a:bodyPr anchor="b"/>
          <a:lstStyle>
            <a:lvl1pPr algn="l">
              <a:defRPr sz="6000">
                <a:solidFill>
                  <a:srgbClr val="252525"/>
                </a:solidFill>
              </a:defRPr>
            </a:lvl1pPr>
          </a:lstStyle>
          <a:p>
            <a:r>
              <a:t>Title Text</a:t>
            </a:r>
          </a:p>
        </p:txBody>
      </p:sp>
      <p:sp>
        <p:nvSpPr>
          <p:cNvPr id="40" name="Body Level One…"/>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solidFill>
                  <a:srgbClr val="FFFFFF"/>
                </a:solidFill>
              </a:defRPr>
            </a:lvl1pPr>
            <a:lvl2pPr marL="0" indent="0" algn="ctr">
              <a:spcBef>
                <a:spcPts val="0"/>
              </a:spcBef>
              <a:buSzTx/>
              <a:buNone/>
              <a:defRPr sz="5200">
                <a:solidFill>
                  <a:srgbClr val="FFFFFF"/>
                </a:solidFill>
              </a:defRPr>
            </a:lvl2pPr>
            <a:lvl3pPr marL="0" indent="0" algn="ctr">
              <a:spcBef>
                <a:spcPts val="0"/>
              </a:spcBef>
              <a:buSzTx/>
              <a:buNone/>
              <a:defRPr sz="5200">
                <a:solidFill>
                  <a:srgbClr val="FFFFFF"/>
                </a:solidFill>
              </a:defRPr>
            </a:lvl3pPr>
            <a:lvl4pPr marL="0" indent="0" algn="ctr">
              <a:spcBef>
                <a:spcPts val="0"/>
              </a:spcBef>
              <a:buSzTx/>
              <a:buNone/>
              <a:defRPr sz="5200">
                <a:solidFill>
                  <a:srgbClr val="FFFFFF"/>
                </a:solidFill>
              </a:defRPr>
            </a:lvl4pPr>
            <a:lvl5pPr marL="0" indent="0" algn="ctr">
              <a:spcBef>
                <a:spcPts val="0"/>
              </a:spcBef>
              <a:buSzTx/>
              <a:buNone/>
              <a:defRPr sz="5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65" name="Image"/>
          <p:cNvSpPr>
            <a:spLocks noGrp="1"/>
          </p:cNvSpPr>
          <p:nvPr>
            <p:ph type="pic" sz="quarter" idx="13"/>
          </p:nvPr>
        </p:nvSpPr>
        <p:spPr>
          <a:xfrm>
            <a:off x="12495609" y="3643312"/>
            <a:ext cx="7500938" cy="8840392"/>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4387453" y="3643312"/>
            <a:ext cx="7500938" cy="8840392"/>
          </a:xfrm>
          <a:prstGeom prst="rect">
            <a:avLst/>
          </a:prstGeom>
        </p:spPr>
        <p:txBody>
          <a:bodyPr/>
          <a:lstStyle>
            <a:lvl1pPr marL="293914" indent="-293914">
              <a:spcBef>
                <a:spcPts val="4500"/>
              </a:spcBef>
              <a:defRPr sz="2400">
                <a:solidFill>
                  <a:srgbClr val="FFFFFF"/>
                </a:solidFill>
              </a:defRPr>
            </a:lvl1pPr>
            <a:lvl2pPr marL="636814" indent="-293914">
              <a:spcBef>
                <a:spcPts val="4500"/>
              </a:spcBef>
              <a:defRPr sz="2400">
                <a:solidFill>
                  <a:srgbClr val="FFFFFF"/>
                </a:solidFill>
              </a:defRPr>
            </a:lvl2pPr>
            <a:lvl3pPr marL="979714" indent="-293914">
              <a:spcBef>
                <a:spcPts val="4500"/>
              </a:spcBef>
              <a:defRPr sz="2400">
                <a:solidFill>
                  <a:srgbClr val="FFFFFF"/>
                </a:solidFill>
              </a:defRPr>
            </a:lvl3pPr>
            <a:lvl4pPr marL="1322614" indent="-293914">
              <a:spcBef>
                <a:spcPts val="4500"/>
              </a:spcBef>
              <a:defRPr sz="2400">
                <a:solidFill>
                  <a:srgbClr val="FFFFFF"/>
                </a:solidFill>
              </a:defRPr>
            </a:lvl4pPr>
            <a:lvl5pPr marL="1665514" indent="-293914">
              <a:spcBef>
                <a:spcPts val="4500"/>
              </a:spcBef>
              <a:defRPr sz="2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4387453" y="1785937"/>
            <a:ext cx="15609094" cy="101441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12495609" y="7161609"/>
            <a:ext cx="7500938" cy="5304235"/>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12495609" y="1250156"/>
            <a:ext cx="7500938" cy="5304235"/>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4387453" y="1250156"/>
            <a:ext cx="7500938" cy="1121568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4833937" y="8947546"/>
            <a:ext cx="14716126" cy="647701"/>
          </a:xfrm>
          <a:prstGeom prst="rect">
            <a:avLst/>
          </a:prstGeom>
        </p:spPr>
        <p:txBody>
          <a:bodyPr anchor="t">
            <a:spAutoFit/>
          </a:bodyPr>
          <a:lstStyle>
            <a:lvl1pPr marL="0" indent="0" algn="ctr">
              <a:spcBef>
                <a:spcPts val="0"/>
              </a:spcBef>
              <a:buSzTx/>
              <a:buNone/>
              <a:defRPr sz="3200" i="1">
                <a:latin typeface="Helvetica Neue"/>
                <a:ea typeface="Helvetica Neue"/>
                <a:cs typeface="Helvetica Neue"/>
                <a:sym typeface="Helvetica Neue"/>
              </a:defRPr>
            </a:lvl1pPr>
          </a:lstStyle>
          <a:p>
            <a:r>
              <a:t>–Johnny Appleseed</a:t>
            </a:r>
          </a:p>
        </p:txBody>
      </p:sp>
      <p:sp>
        <p:nvSpPr>
          <p:cNvPr id="94" name="“Type a quote here.”"/>
          <p:cNvSpPr txBox="1">
            <a:spLocks noGrp="1"/>
          </p:cNvSpPr>
          <p:nvPr>
            <p:ph type="body" sz="quarter" idx="14"/>
          </p:nvPr>
        </p:nvSpPr>
        <p:spPr>
          <a:xfrm>
            <a:off x="4833937" y="5997575"/>
            <a:ext cx="14716126" cy="863601"/>
          </a:xfrm>
          <a:prstGeom prst="rect">
            <a:avLst/>
          </a:prstGeom>
        </p:spPr>
        <p:txBody>
          <a:bodyPr>
            <a:spAutoFit/>
          </a:bodyPr>
          <a:lstStyle>
            <a:lvl1pPr marL="0" indent="0" algn="ctr">
              <a:spcBef>
                <a:spcPts val="0"/>
              </a:spcBef>
              <a:buSzTx/>
              <a:buNone/>
              <a:defRPr sz="4600">
                <a:latin typeface="Helvetica Neue Medium"/>
                <a:ea typeface="Helvetica Neue Medium"/>
                <a:cs typeface="Helvetica Neue Medium"/>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3047999" y="0"/>
            <a:ext cx="18288001" cy="13716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Title Text</a:t>
            </a:r>
          </a:p>
        </p:txBody>
      </p:sp>
      <p:pic>
        <p:nvPicPr>
          <p:cNvPr id="3" name="corner-01.png" descr="corner-01.png"/>
          <p:cNvPicPr>
            <a:picLocks noChangeAspect="1"/>
          </p:cNvPicPr>
          <p:nvPr/>
        </p:nvPicPr>
        <p:blipFill>
          <a:blip r:embed="rId13"/>
          <a:stretch>
            <a:fillRect/>
          </a:stretch>
        </p:blipFill>
        <p:spPr>
          <a:xfrm>
            <a:off x="0" y="0"/>
            <a:ext cx="3771057" cy="3771057"/>
          </a:xfrm>
          <a:prstGeom prst="rect">
            <a:avLst/>
          </a:prstGeom>
          <a:ln w="12700">
            <a:miter lim="400000"/>
          </a:ln>
        </p:spPr>
      </p:pic>
      <p:sp>
        <p:nvSpPr>
          <p:cNvPr id="4" name="Body Level One…"/>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Gordita Regular"/>
          <a:ea typeface="Gordita Regular"/>
          <a:cs typeface="Gordita Regular"/>
          <a:sym typeface="Gordita Regular"/>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comments" Target="../comments/comment1.xml"/><Relationship Id="rId5" Type="http://schemas.openxmlformats.org/officeDocument/2006/relationships/chart" Target="../charts/char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comments" Target="../comments/commen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comments" Target="../comments/commen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comments" Target="../comments/comment4.xml"/><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Kurtosys_Cityscape_Background_16x9.jpg" descr="Kurtosys_Cityscape_Background_16x9.jp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3" name="TextBox 2">
            <a:extLst>
              <a:ext uri="{FF2B5EF4-FFF2-40B4-BE49-F238E27FC236}">
                <a16:creationId xmlns:a16="http://schemas.microsoft.com/office/drawing/2014/main" id="{1A52C008-5477-CE40-8252-49CDD9D6D062}"/>
              </a:ext>
            </a:extLst>
          </p:cNvPr>
          <p:cNvSpPr txBox="1"/>
          <p:nvPr/>
        </p:nvSpPr>
        <p:spPr>
          <a:xfrm>
            <a:off x="7952873" y="11094024"/>
            <a:ext cx="8478253" cy="11291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sz="3200" b="1" dirty="0">
                <a:solidFill>
                  <a:schemeClr val="bg1"/>
                </a:solidFill>
                <a:latin typeface="+mn-lt"/>
              </a:rPr>
              <a:t>Digital approaches to cross-border marketing and distribution of funds.</a:t>
            </a:r>
            <a:endParaRPr kumimoji="0" lang="en-US" sz="3200" b="1" i="0" u="none" strike="noStrike" cap="none" spc="0" normalizeH="0" baseline="0" dirty="0">
              <a:ln>
                <a:noFill/>
              </a:ln>
              <a:solidFill>
                <a:schemeClr val="bg1"/>
              </a:solidFill>
              <a:effectLst/>
              <a:uFillTx/>
              <a:latin typeface="+mn-lt"/>
              <a:ea typeface="Gordita Medium"/>
              <a:cs typeface="Gordita Medium"/>
              <a:sym typeface="Gordita Medium"/>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Real_Growth_Realized_Background_16x9.jpg" descr="Real_Growth_Realized_Background_16x9.jp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24" name="Kurtosys_Logo(Corner).png" descr="Kurtosys_Logo(Corner).png"/>
          <p:cNvPicPr>
            <a:picLocks noChangeAspect="1"/>
          </p:cNvPicPr>
          <p:nvPr/>
        </p:nvPicPr>
        <p:blipFill>
          <a:blip r:embed="rId3"/>
          <a:stretch>
            <a:fillRect/>
          </a:stretch>
        </p:blipFill>
        <p:spPr>
          <a:xfrm>
            <a:off x="19693863" y="10911298"/>
            <a:ext cx="4690138" cy="2804703"/>
          </a:xfrm>
          <a:prstGeom prst="rect">
            <a:avLst/>
          </a:prstGeom>
          <a:ln w="12700">
            <a:miter lim="400000"/>
          </a:ln>
        </p:spPr>
      </p:pic>
      <p:sp>
        <p:nvSpPr>
          <p:cNvPr id="3" name="TextBox 2">
            <a:extLst>
              <a:ext uri="{FF2B5EF4-FFF2-40B4-BE49-F238E27FC236}">
                <a16:creationId xmlns:a16="http://schemas.microsoft.com/office/drawing/2014/main" id="{16DBF337-0BA8-F34D-AB92-38D4CD4FC4E2}"/>
              </a:ext>
            </a:extLst>
          </p:cNvPr>
          <p:cNvSpPr txBox="1"/>
          <p:nvPr/>
        </p:nvSpPr>
        <p:spPr>
          <a:xfrm>
            <a:off x="15502862" y="3160756"/>
            <a:ext cx="8478253" cy="11599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defTabSz="821531" rtl="0" fontAlgn="auto" latinLnBrk="0" hangingPunct="0">
              <a:lnSpc>
                <a:spcPct val="100000"/>
              </a:lnSpc>
              <a:spcBef>
                <a:spcPts val="0"/>
              </a:spcBef>
              <a:spcAft>
                <a:spcPts val="0"/>
              </a:spcAft>
              <a:buClrTx/>
              <a:buSzTx/>
              <a:buFontTx/>
              <a:buNone/>
              <a:tabLst/>
            </a:pPr>
            <a:r>
              <a:rPr lang="en-US" sz="6600" b="1" dirty="0">
                <a:solidFill>
                  <a:schemeClr val="bg1"/>
                </a:solidFill>
                <a:latin typeface="+mn-lt"/>
              </a:rPr>
              <a:t>AGENDA</a:t>
            </a:r>
            <a:endParaRPr kumimoji="0" lang="en-US" sz="6600" b="1" i="0" u="none" strike="noStrike" cap="none" spc="0" normalizeH="0" baseline="0" dirty="0">
              <a:ln>
                <a:noFill/>
              </a:ln>
              <a:solidFill>
                <a:schemeClr val="bg1"/>
              </a:solidFill>
              <a:effectLst/>
              <a:uFillTx/>
              <a:latin typeface="+mn-lt"/>
              <a:ea typeface="Gordita Medium"/>
              <a:cs typeface="Gordita Medium"/>
              <a:sym typeface="Gordita Medium"/>
            </a:endParaRPr>
          </a:p>
        </p:txBody>
      </p:sp>
      <p:sp>
        <p:nvSpPr>
          <p:cNvPr id="9" name="Line">
            <a:extLst>
              <a:ext uri="{FF2B5EF4-FFF2-40B4-BE49-F238E27FC236}">
                <a16:creationId xmlns:a16="http://schemas.microsoft.com/office/drawing/2014/main" id="{0B640793-3F88-D340-92D0-A089FD01588A}"/>
              </a:ext>
            </a:extLst>
          </p:cNvPr>
          <p:cNvSpPr/>
          <p:nvPr/>
        </p:nvSpPr>
        <p:spPr>
          <a:xfrm>
            <a:off x="16132352" y="4640487"/>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sp>
        <p:nvSpPr>
          <p:cNvPr id="4" name="TextBox 3">
            <a:extLst>
              <a:ext uri="{FF2B5EF4-FFF2-40B4-BE49-F238E27FC236}">
                <a16:creationId xmlns:a16="http://schemas.microsoft.com/office/drawing/2014/main" id="{A2BEF2BC-3C40-5B4A-8400-5B9A6BAE5432}"/>
              </a:ext>
            </a:extLst>
          </p:cNvPr>
          <p:cNvSpPr txBox="1"/>
          <p:nvPr/>
        </p:nvSpPr>
        <p:spPr>
          <a:xfrm>
            <a:off x="16084226" y="5160819"/>
            <a:ext cx="7219274" cy="4453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en-US" sz="4000" dirty="0">
                <a:solidFill>
                  <a:schemeClr val="bg1"/>
                </a:solidFill>
              </a:rPr>
              <a:t>Background of EU Market</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en-US" sz="4000" dirty="0">
                <a:solidFill>
                  <a:schemeClr val="bg1"/>
                </a:solidFill>
              </a:rPr>
              <a:t>Existing policies</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kumimoji="0" lang="en-US" sz="4000" b="0" i="0" u="none" strike="noStrike" cap="none" spc="0" normalizeH="0" baseline="0" dirty="0">
                <a:ln>
                  <a:noFill/>
                </a:ln>
                <a:solidFill>
                  <a:schemeClr val="bg1"/>
                </a:solidFill>
                <a:effectLst/>
                <a:uFillTx/>
                <a:latin typeface="Gordita Medium"/>
                <a:ea typeface="Gordita Medium"/>
                <a:cs typeface="Gordita Medium"/>
                <a:sym typeface="Gordita Medium"/>
              </a:rPr>
              <a:t>EU Consultations</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en-US" sz="4000" dirty="0">
                <a:solidFill>
                  <a:schemeClr val="bg1"/>
                </a:solidFill>
              </a:rPr>
              <a:t>Purpose of new policies</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en-US" sz="4000" dirty="0">
                <a:solidFill>
                  <a:schemeClr val="bg1"/>
                </a:solidFill>
              </a:rPr>
              <a:t>Examples &amp; How we help</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en-US" sz="4000" dirty="0">
                <a:solidFill>
                  <a:schemeClr val="bg1"/>
                </a:solidFill>
              </a:rPr>
              <a:t>Questions</a:t>
            </a:r>
          </a:p>
          <a:p>
            <a:pPr marR="0" algn="l" defTabSz="821531" rtl="0" fontAlgn="auto" latinLnBrk="0" hangingPunct="0">
              <a:lnSpc>
                <a:spcPct val="100000"/>
              </a:lnSpc>
              <a:spcBef>
                <a:spcPts val="0"/>
              </a:spcBef>
              <a:spcAft>
                <a:spcPts val="0"/>
              </a:spcAft>
              <a:buClrTx/>
              <a:buSzTx/>
              <a:tabLst/>
            </a:pPr>
            <a:endParaRPr kumimoji="0" lang="en-US" sz="4000" b="0" i="0" u="none" strike="noStrike" cap="none" spc="0" normalizeH="0" baseline="0" dirty="0">
              <a:ln>
                <a:noFill/>
              </a:ln>
              <a:solidFill>
                <a:schemeClr val="bg1"/>
              </a:solidFill>
              <a:effectLst/>
              <a:uFillTx/>
              <a:latin typeface="Gordita Medium"/>
              <a:ea typeface="Gordita Medium"/>
              <a:cs typeface="Gordita Medium"/>
              <a:sym typeface="Gordita Medium"/>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A80FF"/>
        </a:solidFill>
        <a:effectLst/>
      </p:bgPr>
    </p:bg>
    <p:spTree>
      <p:nvGrpSpPr>
        <p:cNvPr id="1" name=""/>
        <p:cNvGrpSpPr/>
        <p:nvPr/>
      </p:nvGrpSpPr>
      <p:grpSpPr>
        <a:xfrm>
          <a:off x="0" y="0"/>
          <a:ext cx="0" cy="0"/>
          <a:chOff x="0" y="0"/>
          <a:chExt cx="0" cy="0"/>
        </a:xfrm>
      </p:grpSpPr>
      <p:pic>
        <p:nvPicPr>
          <p:cNvPr id="132" name="Background_2_16x9.jpg" descr="Background_2_16x9.jpg"/>
          <p:cNvPicPr>
            <a:picLocks noChangeAspect="1"/>
          </p:cNvPicPr>
          <p:nvPr/>
        </p:nvPicPr>
        <p:blipFill>
          <a:blip r:embed="rId3"/>
          <a:stretch>
            <a:fillRect/>
          </a:stretch>
        </p:blipFill>
        <p:spPr>
          <a:xfrm>
            <a:off x="0" y="0"/>
            <a:ext cx="24384000" cy="13716000"/>
          </a:xfrm>
          <a:prstGeom prst="rect">
            <a:avLst/>
          </a:prstGeom>
          <a:ln w="25400">
            <a:miter lim="400000"/>
          </a:ln>
          <a:effectLst>
            <a:reflection stA="50000" endPos="40000" dir="5400000" sy="-100000" algn="bl" rotWithShape="0"/>
          </a:effectLst>
        </p:spPr>
      </p:pic>
      <p:sp>
        <p:nvSpPr>
          <p:cNvPr id="2" name="Title 1">
            <a:extLst>
              <a:ext uri="{FF2B5EF4-FFF2-40B4-BE49-F238E27FC236}">
                <a16:creationId xmlns:a16="http://schemas.microsoft.com/office/drawing/2014/main" id="{E93ADD4A-0118-F147-A29A-4D502A860BEE}"/>
              </a:ext>
            </a:extLst>
          </p:cNvPr>
          <p:cNvSpPr>
            <a:spLocks noGrp="1"/>
          </p:cNvSpPr>
          <p:nvPr>
            <p:ph type="title"/>
          </p:nvPr>
        </p:nvSpPr>
        <p:spPr/>
        <p:txBody>
          <a:bodyPr/>
          <a:lstStyle/>
          <a:p>
            <a:r>
              <a:rPr lang="en-US" b="1" dirty="0"/>
              <a:t>EU Market</a:t>
            </a:r>
          </a:p>
        </p:txBody>
      </p:sp>
      <p:sp>
        <p:nvSpPr>
          <p:cNvPr id="3" name="Text Placeholder 2">
            <a:extLst>
              <a:ext uri="{FF2B5EF4-FFF2-40B4-BE49-F238E27FC236}">
                <a16:creationId xmlns:a16="http://schemas.microsoft.com/office/drawing/2014/main" id="{D27D7FC1-54A9-AF45-82A9-78334671F429}"/>
              </a:ext>
            </a:extLst>
          </p:cNvPr>
          <p:cNvSpPr>
            <a:spLocks noGrp="1"/>
          </p:cNvSpPr>
          <p:nvPr>
            <p:ph type="body" idx="1"/>
          </p:nvPr>
        </p:nvSpPr>
        <p:spPr>
          <a:xfrm>
            <a:off x="4387453" y="4518421"/>
            <a:ext cx="9855019" cy="8840392"/>
          </a:xfrm>
        </p:spPr>
        <p:txBody>
          <a:bodyPr>
            <a:normAutofit lnSpcReduction="10000"/>
          </a:bodyPr>
          <a:lstStyle/>
          <a:p>
            <a:pPr marL="0" indent="0">
              <a:buNone/>
            </a:pPr>
            <a:endParaRPr lang="en-US" dirty="0">
              <a:solidFill>
                <a:schemeClr val="bg1"/>
              </a:solidFill>
            </a:endParaRPr>
          </a:p>
          <a:p>
            <a:pPr>
              <a:spcBef>
                <a:spcPts val="1800"/>
              </a:spcBef>
            </a:pPr>
            <a:r>
              <a:rPr lang="en-US" sz="3600" dirty="0">
                <a:solidFill>
                  <a:schemeClr val="bg1"/>
                </a:solidFill>
                <a:latin typeface="+mn-lt"/>
              </a:rPr>
              <a:t>UCITS funds account for 75% of collective investments used by small investors in Europe.</a:t>
            </a:r>
          </a:p>
          <a:p>
            <a:pPr>
              <a:spcBef>
                <a:spcPts val="1800"/>
              </a:spcBef>
            </a:pPr>
            <a:r>
              <a:rPr lang="en-US" sz="3600" dirty="0">
                <a:solidFill>
                  <a:schemeClr val="bg1"/>
                </a:solidFill>
                <a:latin typeface="+mn-lt"/>
              </a:rPr>
              <a:t>70% of Europe’s AUM are held in Funds that are only registered for sale in their domestic market. </a:t>
            </a:r>
          </a:p>
          <a:p>
            <a:pPr>
              <a:spcBef>
                <a:spcPts val="1800"/>
              </a:spcBef>
            </a:pPr>
            <a:r>
              <a:rPr lang="en-US" sz="3600" dirty="0">
                <a:solidFill>
                  <a:schemeClr val="bg1"/>
                </a:solidFill>
                <a:latin typeface="+mn-lt"/>
              </a:rPr>
              <a:t>Only 37% of UCITS and 3% of Alternative Investment Funds (AIF) are registered for sale in 3+ European countries*</a:t>
            </a:r>
          </a:p>
          <a:p>
            <a:pPr>
              <a:spcBef>
                <a:spcPts val="1800"/>
              </a:spcBef>
            </a:pPr>
            <a:r>
              <a:rPr lang="en-US" sz="3600" dirty="0">
                <a:solidFill>
                  <a:schemeClr val="bg1"/>
                </a:solidFill>
                <a:latin typeface="+mn-lt"/>
              </a:rPr>
              <a:t>The US market remains larger in terms of AUM: </a:t>
            </a:r>
          </a:p>
          <a:p>
            <a:pPr marL="0" indent="0">
              <a:spcBef>
                <a:spcPts val="1800"/>
              </a:spcBef>
              <a:buNone/>
            </a:pPr>
            <a:r>
              <a:rPr lang="en-US" sz="3600" dirty="0">
                <a:solidFill>
                  <a:schemeClr val="bg1"/>
                </a:solidFill>
                <a:latin typeface="+mn-lt"/>
              </a:rPr>
              <a:t>United States Total AUM = $ 37.4 Trillion</a:t>
            </a:r>
          </a:p>
          <a:p>
            <a:pPr marL="0" indent="0">
              <a:spcBef>
                <a:spcPts val="1800"/>
              </a:spcBef>
              <a:buNone/>
            </a:pPr>
            <a:r>
              <a:rPr lang="en-US" sz="3600" dirty="0">
                <a:solidFill>
                  <a:schemeClr val="bg1"/>
                </a:solidFill>
                <a:latin typeface="+mn-lt"/>
              </a:rPr>
              <a:t>EU Total AUM = $ 23.1 Trillion</a:t>
            </a:r>
          </a:p>
          <a:p>
            <a:pPr marL="0" indent="0">
              <a:spcBef>
                <a:spcPts val="1200"/>
              </a:spcBef>
              <a:buNone/>
            </a:pPr>
            <a:endParaRPr lang="en-US" sz="3200" i="1" dirty="0">
              <a:solidFill>
                <a:schemeClr val="bg1"/>
              </a:solidFill>
            </a:endParaRPr>
          </a:p>
          <a:p>
            <a:pPr marL="0" indent="0">
              <a:spcBef>
                <a:spcPts val="1200"/>
              </a:spcBef>
              <a:buNone/>
            </a:pPr>
            <a:r>
              <a:rPr lang="en-US" sz="6400" i="1" dirty="0">
                <a:solidFill>
                  <a:schemeClr val="bg1"/>
                </a:solidFill>
              </a:rPr>
              <a:t>What does this mean?</a:t>
            </a:r>
          </a:p>
          <a:p>
            <a:pPr marL="0" indent="0">
              <a:buNone/>
            </a:pPr>
            <a:endParaRPr lang="en-US" dirty="0">
              <a:solidFill>
                <a:schemeClr val="bg1"/>
              </a:solidFill>
            </a:endParaRPr>
          </a:p>
          <a:p>
            <a:pPr marL="0" indent="0">
              <a:buNone/>
            </a:pPr>
            <a:endParaRPr lang="en-US" dirty="0"/>
          </a:p>
        </p:txBody>
      </p:sp>
      <p:sp>
        <p:nvSpPr>
          <p:cNvPr id="21" name="Line">
            <a:extLst>
              <a:ext uri="{FF2B5EF4-FFF2-40B4-BE49-F238E27FC236}">
                <a16:creationId xmlns:a16="http://schemas.microsoft.com/office/drawing/2014/main" id="{C21F71DA-3917-5B42-8A16-5FD911CB753F}"/>
              </a:ext>
            </a:extLst>
          </p:cNvPr>
          <p:cNvSpPr/>
          <p:nvPr/>
        </p:nvSpPr>
        <p:spPr>
          <a:xfrm>
            <a:off x="8582363" y="2968973"/>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pic>
        <p:nvPicPr>
          <p:cNvPr id="9" name="Kurtosys_Logo(Corner).png" descr="Kurtosys_Logo(Corner).png">
            <a:extLst>
              <a:ext uri="{FF2B5EF4-FFF2-40B4-BE49-F238E27FC236}">
                <a16:creationId xmlns:a16="http://schemas.microsoft.com/office/drawing/2014/main" id="{7C203580-E3F3-9D4D-BBC1-1F48B532A539}"/>
              </a:ext>
            </a:extLst>
          </p:cNvPr>
          <p:cNvPicPr>
            <a:picLocks noChangeAspect="1"/>
          </p:cNvPicPr>
          <p:nvPr/>
        </p:nvPicPr>
        <p:blipFill>
          <a:blip r:embed="rId4"/>
          <a:stretch>
            <a:fillRect/>
          </a:stretch>
        </p:blipFill>
        <p:spPr>
          <a:xfrm>
            <a:off x="19693863" y="10911298"/>
            <a:ext cx="4690138" cy="2804703"/>
          </a:xfrm>
          <a:prstGeom prst="rect">
            <a:avLst/>
          </a:prstGeom>
          <a:ln w="12700">
            <a:miter lim="400000"/>
          </a:ln>
        </p:spPr>
      </p:pic>
      <p:graphicFrame>
        <p:nvGraphicFramePr>
          <p:cNvPr id="6" name="Chart 5">
            <a:extLst>
              <a:ext uri="{FF2B5EF4-FFF2-40B4-BE49-F238E27FC236}">
                <a16:creationId xmlns:a16="http://schemas.microsoft.com/office/drawing/2014/main" id="{18D4F1BB-AFE1-F94B-8761-E68775DF14A1}"/>
              </a:ext>
            </a:extLst>
          </p:cNvPr>
          <p:cNvGraphicFramePr/>
          <p:nvPr>
            <p:extLst>
              <p:ext uri="{D42A27DB-BD31-4B8C-83A1-F6EECF244321}">
                <p14:modId xmlns:p14="http://schemas.microsoft.com/office/powerpoint/2010/main" val="4157031451"/>
              </p:ext>
            </p:extLst>
          </p:nvPr>
        </p:nvGraphicFramePr>
        <p:xfrm>
          <a:off x="14587969" y="3750467"/>
          <a:ext cx="9103303" cy="8534041"/>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A80FF"/>
        </a:solidFill>
        <a:effectLst/>
      </p:bgPr>
    </p:bg>
    <p:spTree>
      <p:nvGrpSpPr>
        <p:cNvPr id="1" name=""/>
        <p:cNvGrpSpPr/>
        <p:nvPr/>
      </p:nvGrpSpPr>
      <p:grpSpPr>
        <a:xfrm>
          <a:off x="0" y="0"/>
          <a:ext cx="0" cy="0"/>
          <a:chOff x="0" y="0"/>
          <a:chExt cx="0" cy="0"/>
        </a:xfrm>
      </p:grpSpPr>
      <p:pic>
        <p:nvPicPr>
          <p:cNvPr id="132" name="Background_2_16x9.jpg" descr="Background_2_16x9.jpg"/>
          <p:cNvPicPr>
            <a:picLocks noChangeAspect="1"/>
          </p:cNvPicPr>
          <p:nvPr/>
        </p:nvPicPr>
        <p:blipFill>
          <a:blip r:embed="rId3"/>
          <a:stretch>
            <a:fillRect/>
          </a:stretch>
        </p:blipFill>
        <p:spPr>
          <a:xfrm>
            <a:off x="0" y="0"/>
            <a:ext cx="24384000" cy="13716000"/>
          </a:xfrm>
          <a:prstGeom prst="rect">
            <a:avLst/>
          </a:prstGeom>
          <a:ln w="25400">
            <a:miter lim="400000"/>
          </a:ln>
          <a:effectLst>
            <a:reflection stA="50000" endPos="40000" dir="5400000" sy="-100000" algn="bl" rotWithShape="0"/>
          </a:effectLst>
        </p:spPr>
      </p:pic>
      <p:pic>
        <p:nvPicPr>
          <p:cNvPr id="134" name="Kurtosys_Logo(Corner).png" descr="Kurtosys_Logo(Corner).png"/>
          <p:cNvPicPr>
            <a:picLocks noChangeAspect="1"/>
          </p:cNvPicPr>
          <p:nvPr/>
        </p:nvPicPr>
        <p:blipFill>
          <a:blip r:embed="rId4"/>
          <a:stretch>
            <a:fillRect/>
          </a:stretch>
        </p:blipFill>
        <p:spPr>
          <a:xfrm>
            <a:off x="19693863" y="10911298"/>
            <a:ext cx="4690138" cy="2804703"/>
          </a:xfrm>
          <a:prstGeom prst="rect">
            <a:avLst/>
          </a:prstGeom>
          <a:ln w="12700">
            <a:miter lim="400000"/>
          </a:ln>
        </p:spPr>
      </p:pic>
      <p:sp>
        <p:nvSpPr>
          <p:cNvPr id="2" name="Title 1">
            <a:extLst>
              <a:ext uri="{FF2B5EF4-FFF2-40B4-BE49-F238E27FC236}">
                <a16:creationId xmlns:a16="http://schemas.microsoft.com/office/drawing/2014/main" id="{2B595BF6-0A19-1849-8949-305692C556CD}"/>
              </a:ext>
            </a:extLst>
          </p:cNvPr>
          <p:cNvSpPr>
            <a:spLocks noGrp="1"/>
          </p:cNvSpPr>
          <p:nvPr>
            <p:ph type="title"/>
          </p:nvPr>
        </p:nvSpPr>
        <p:spPr/>
        <p:txBody>
          <a:bodyPr/>
          <a:lstStyle/>
          <a:p>
            <a:r>
              <a:rPr lang="en-US" b="1" dirty="0"/>
              <a:t>Existing Policies</a:t>
            </a:r>
          </a:p>
        </p:txBody>
      </p:sp>
      <p:sp>
        <p:nvSpPr>
          <p:cNvPr id="3" name="Text Placeholder 2">
            <a:extLst>
              <a:ext uri="{FF2B5EF4-FFF2-40B4-BE49-F238E27FC236}">
                <a16:creationId xmlns:a16="http://schemas.microsoft.com/office/drawing/2014/main" id="{35946E3B-A2DE-CB48-92A6-4F941AEDE6CA}"/>
              </a:ext>
            </a:extLst>
          </p:cNvPr>
          <p:cNvSpPr>
            <a:spLocks noGrp="1"/>
          </p:cNvSpPr>
          <p:nvPr>
            <p:ph type="body" idx="1"/>
          </p:nvPr>
        </p:nvSpPr>
        <p:spPr/>
        <p:txBody>
          <a:bodyPr>
            <a:normAutofit fontScale="92500" lnSpcReduction="10000"/>
          </a:bodyPr>
          <a:lstStyle/>
          <a:p>
            <a:pPr marL="0" indent="0">
              <a:buNone/>
            </a:pPr>
            <a:r>
              <a:rPr lang="en-US" b="1" dirty="0">
                <a:solidFill>
                  <a:schemeClr val="bg1"/>
                </a:solidFill>
              </a:rPr>
              <a:t>In 2009 and 2011, there were 2 directives introduced (2009/65/EC &amp; 2011/61/EU), which outlined certain rules for cross-border distribution of funds. </a:t>
            </a:r>
          </a:p>
          <a:p>
            <a:r>
              <a:rPr lang="en-US" dirty="0">
                <a:solidFill>
                  <a:schemeClr val="bg1"/>
                </a:solidFill>
              </a:rPr>
              <a:t>What is Article 92? </a:t>
            </a:r>
          </a:p>
          <a:p>
            <a:pPr marL="0" indent="0">
              <a:buNone/>
            </a:pPr>
            <a:r>
              <a:rPr lang="en-US" dirty="0">
                <a:solidFill>
                  <a:schemeClr val="bg1"/>
                </a:solidFill>
              </a:rPr>
              <a:t>Firms were required to take the necessary measures to ensure they have the facilities available for areas such as:</a:t>
            </a:r>
          </a:p>
          <a:p>
            <a:pPr>
              <a:spcBef>
                <a:spcPts val="1700"/>
              </a:spcBef>
              <a:buFontTx/>
              <a:buChar char="-"/>
            </a:pPr>
            <a:r>
              <a:rPr lang="en-US" sz="3600" dirty="0">
                <a:solidFill>
                  <a:schemeClr val="bg1"/>
                </a:solidFill>
              </a:rPr>
              <a:t>Set up and authorization aligned with the local laws (most states required physical presence). </a:t>
            </a:r>
          </a:p>
          <a:p>
            <a:pPr>
              <a:spcBef>
                <a:spcPts val="1700"/>
              </a:spcBef>
              <a:buFontTx/>
              <a:buChar char="-"/>
            </a:pPr>
            <a:r>
              <a:rPr lang="en-US" sz="3600" dirty="0">
                <a:solidFill>
                  <a:schemeClr val="bg1"/>
                </a:solidFill>
              </a:rPr>
              <a:t>The disclosure and reporting requirements of the UCITS </a:t>
            </a:r>
          </a:p>
          <a:p>
            <a:pPr marL="0" indent="0">
              <a:spcBef>
                <a:spcPts val="1700"/>
              </a:spcBef>
              <a:buNone/>
            </a:pPr>
            <a:r>
              <a:rPr lang="en-US" sz="3600" dirty="0">
                <a:solidFill>
                  <a:schemeClr val="bg1"/>
                </a:solidFill>
              </a:rPr>
              <a:t>	</a:t>
            </a:r>
          </a:p>
          <a:p>
            <a:pPr marL="0" indent="0">
              <a:spcBef>
                <a:spcPts val="1700"/>
              </a:spcBef>
              <a:buNone/>
            </a:pPr>
            <a:r>
              <a:rPr lang="en-US" sz="3600" dirty="0">
                <a:solidFill>
                  <a:schemeClr val="bg1"/>
                </a:solidFill>
              </a:rPr>
              <a:t>Fund managers were able to sell their funds in another country, provided they establish a physical presence in that country – a provision called ‘gold-plating’. </a:t>
            </a:r>
          </a:p>
          <a:p>
            <a:pPr>
              <a:spcBef>
                <a:spcPts val="1700"/>
              </a:spcBef>
              <a:buFontTx/>
              <a:buChar char="-"/>
            </a:pPr>
            <a:endParaRPr lang="en-US" sz="3600" dirty="0">
              <a:solidFill>
                <a:schemeClr val="bg1"/>
              </a:solidFill>
            </a:endParaRPr>
          </a:p>
        </p:txBody>
      </p:sp>
      <p:sp>
        <p:nvSpPr>
          <p:cNvPr id="8" name="Line">
            <a:extLst>
              <a:ext uri="{FF2B5EF4-FFF2-40B4-BE49-F238E27FC236}">
                <a16:creationId xmlns:a16="http://schemas.microsoft.com/office/drawing/2014/main" id="{80E61BF2-E306-444C-9B67-2A4140246906}"/>
              </a:ext>
            </a:extLst>
          </p:cNvPr>
          <p:cNvSpPr/>
          <p:nvPr/>
        </p:nvSpPr>
        <p:spPr>
          <a:xfrm>
            <a:off x="8582363" y="2968973"/>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148492024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A80FF"/>
        </a:solidFill>
        <a:effectLst/>
      </p:bgPr>
    </p:bg>
    <p:spTree>
      <p:nvGrpSpPr>
        <p:cNvPr id="1" name=""/>
        <p:cNvGrpSpPr/>
        <p:nvPr/>
      </p:nvGrpSpPr>
      <p:grpSpPr>
        <a:xfrm>
          <a:off x="0" y="0"/>
          <a:ext cx="0" cy="0"/>
          <a:chOff x="0" y="0"/>
          <a:chExt cx="0" cy="0"/>
        </a:xfrm>
      </p:grpSpPr>
      <p:pic>
        <p:nvPicPr>
          <p:cNvPr id="132" name="Background_2_16x9.jpg" descr="Background_2_16x9.jpg"/>
          <p:cNvPicPr>
            <a:picLocks noChangeAspect="1"/>
          </p:cNvPicPr>
          <p:nvPr/>
        </p:nvPicPr>
        <p:blipFill>
          <a:blip r:embed="rId3"/>
          <a:stretch>
            <a:fillRect/>
          </a:stretch>
        </p:blipFill>
        <p:spPr>
          <a:xfrm>
            <a:off x="0" y="0"/>
            <a:ext cx="24384000" cy="13716000"/>
          </a:xfrm>
          <a:prstGeom prst="rect">
            <a:avLst/>
          </a:prstGeom>
          <a:ln w="25400">
            <a:miter lim="400000"/>
          </a:ln>
          <a:effectLst>
            <a:reflection stA="50000" endPos="40000" dir="5400000" sy="-100000" algn="bl" rotWithShape="0"/>
          </a:effectLst>
        </p:spPr>
      </p:pic>
      <p:pic>
        <p:nvPicPr>
          <p:cNvPr id="134" name="Kurtosys_Logo(Corner).png" descr="Kurtosys_Logo(Corner).png"/>
          <p:cNvPicPr>
            <a:picLocks noChangeAspect="1"/>
          </p:cNvPicPr>
          <p:nvPr/>
        </p:nvPicPr>
        <p:blipFill>
          <a:blip r:embed="rId4"/>
          <a:stretch>
            <a:fillRect/>
          </a:stretch>
        </p:blipFill>
        <p:spPr>
          <a:xfrm>
            <a:off x="19693863" y="10911298"/>
            <a:ext cx="4690138" cy="2804703"/>
          </a:xfrm>
          <a:prstGeom prst="rect">
            <a:avLst/>
          </a:prstGeom>
          <a:ln w="12700">
            <a:miter lim="400000"/>
          </a:ln>
        </p:spPr>
      </p:pic>
      <p:sp>
        <p:nvSpPr>
          <p:cNvPr id="2" name="Title 1">
            <a:extLst>
              <a:ext uri="{FF2B5EF4-FFF2-40B4-BE49-F238E27FC236}">
                <a16:creationId xmlns:a16="http://schemas.microsoft.com/office/drawing/2014/main" id="{2B595BF6-0A19-1849-8949-305692C556CD}"/>
              </a:ext>
            </a:extLst>
          </p:cNvPr>
          <p:cNvSpPr>
            <a:spLocks noGrp="1"/>
          </p:cNvSpPr>
          <p:nvPr>
            <p:ph type="title"/>
          </p:nvPr>
        </p:nvSpPr>
        <p:spPr/>
        <p:txBody>
          <a:bodyPr/>
          <a:lstStyle/>
          <a:p>
            <a:r>
              <a:rPr lang="en-US" b="1" dirty="0"/>
              <a:t>EU Consultations</a:t>
            </a:r>
          </a:p>
        </p:txBody>
      </p:sp>
      <p:sp>
        <p:nvSpPr>
          <p:cNvPr id="3" name="Text Placeholder 2">
            <a:extLst>
              <a:ext uri="{FF2B5EF4-FFF2-40B4-BE49-F238E27FC236}">
                <a16:creationId xmlns:a16="http://schemas.microsoft.com/office/drawing/2014/main" id="{35946E3B-A2DE-CB48-92A6-4F941AEDE6CA}"/>
              </a:ext>
            </a:extLst>
          </p:cNvPr>
          <p:cNvSpPr>
            <a:spLocks noGrp="1"/>
          </p:cNvSpPr>
          <p:nvPr>
            <p:ph type="body" idx="1"/>
          </p:nvPr>
        </p:nvSpPr>
        <p:spPr/>
        <p:txBody>
          <a:bodyPr>
            <a:normAutofit fontScale="92500" lnSpcReduction="20000"/>
          </a:bodyPr>
          <a:lstStyle/>
          <a:p>
            <a:pPr marL="0" indent="0">
              <a:buNone/>
            </a:pPr>
            <a:r>
              <a:rPr lang="en-US" sz="3200" b="1" dirty="0">
                <a:solidFill>
                  <a:schemeClr val="bg1"/>
                </a:solidFill>
              </a:rPr>
              <a:t>The EU’s ultimate plan is to strengthen their economies to stimulate investment and create more jobs. For this, they need to emphasize a single market and remove barriers to people and investments. </a:t>
            </a:r>
          </a:p>
          <a:p>
            <a:pPr marL="0" indent="0">
              <a:buNone/>
            </a:pPr>
            <a:r>
              <a:rPr lang="en-US" sz="3200" b="1" dirty="0">
                <a:solidFill>
                  <a:schemeClr val="bg1"/>
                </a:solidFill>
              </a:rPr>
              <a:t>'Gold-Plating’ was later identified to be a burden for fund managers and unclear on how they can distribute funds. </a:t>
            </a:r>
          </a:p>
          <a:p>
            <a:pPr marL="0" indent="0">
              <a:buNone/>
            </a:pPr>
            <a:r>
              <a:rPr lang="en-US" sz="3200" dirty="0">
                <a:solidFill>
                  <a:schemeClr val="bg1"/>
                </a:solidFill>
              </a:rPr>
              <a:t>In 2015, they ran 2 consultations with stakeholders across the industry: </a:t>
            </a:r>
          </a:p>
          <a:p>
            <a:pPr marL="0" indent="0">
              <a:spcBef>
                <a:spcPts val="1700"/>
              </a:spcBef>
              <a:buNone/>
            </a:pPr>
            <a:r>
              <a:rPr lang="en-US" sz="3200" b="1" dirty="0">
                <a:solidFill>
                  <a:schemeClr val="bg1"/>
                </a:solidFill>
              </a:rPr>
              <a:t>Green Paper on Capital Markets Union </a:t>
            </a:r>
          </a:p>
          <a:p>
            <a:pPr marL="0" indent="0">
              <a:spcBef>
                <a:spcPts val="1700"/>
              </a:spcBef>
              <a:buNone/>
            </a:pPr>
            <a:r>
              <a:rPr lang="en-US" sz="3200" b="1" dirty="0">
                <a:solidFill>
                  <a:schemeClr val="bg1"/>
                </a:solidFill>
              </a:rPr>
              <a:t>Call for Evidence on the EU Regulatory framework</a:t>
            </a:r>
          </a:p>
          <a:p>
            <a:pPr marL="0" indent="0">
              <a:spcBef>
                <a:spcPts val="1700"/>
              </a:spcBef>
              <a:buNone/>
            </a:pPr>
            <a:endParaRPr lang="en-US" sz="3200" b="1" dirty="0">
              <a:solidFill>
                <a:schemeClr val="bg1"/>
              </a:solidFill>
            </a:endParaRPr>
          </a:p>
          <a:p>
            <a:pPr marL="0" indent="0">
              <a:spcBef>
                <a:spcPts val="1700"/>
              </a:spcBef>
              <a:buNone/>
            </a:pPr>
            <a:r>
              <a:rPr lang="en-US" sz="3200" b="1" dirty="0">
                <a:solidFill>
                  <a:schemeClr val="bg1"/>
                </a:solidFill>
              </a:rPr>
              <a:t>The European Commission also ran a roadshow across Member States. </a:t>
            </a:r>
          </a:p>
          <a:p>
            <a:pPr marL="0" indent="0">
              <a:spcBef>
                <a:spcPts val="1700"/>
              </a:spcBef>
              <a:buNone/>
            </a:pPr>
            <a:r>
              <a:rPr lang="en-US" sz="3200" b="1" dirty="0">
                <a:solidFill>
                  <a:schemeClr val="bg1"/>
                </a:solidFill>
              </a:rPr>
              <a:t>The result: </a:t>
            </a:r>
            <a:r>
              <a:rPr lang="en-US" sz="3200" dirty="0">
                <a:solidFill>
                  <a:schemeClr val="bg1"/>
                </a:solidFill>
              </a:rPr>
              <a:t>64 responses total with the majority indicating that regulatory barriers were a significant disincentive to cross-border distribution. </a:t>
            </a:r>
          </a:p>
          <a:p>
            <a:pPr marL="0" indent="0">
              <a:spcBef>
                <a:spcPts val="1700"/>
              </a:spcBef>
              <a:buNone/>
            </a:pPr>
            <a:endParaRPr lang="en-US" sz="3200" dirty="0">
              <a:solidFill>
                <a:schemeClr val="bg1"/>
              </a:solidFill>
            </a:endParaRPr>
          </a:p>
          <a:p>
            <a:pPr marL="0" indent="0">
              <a:spcBef>
                <a:spcPts val="1700"/>
              </a:spcBef>
              <a:buNone/>
            </a:pPr>
            <a:r>
              <a:rPr lang="en-US" sz="3200" dirty="0">
                <a:solidFill>
                  <a:schemeClr val="bg1"/>
                </a:solidFill>
              </a:rPr>
              <a:t>Catering for these barrier’s costs between 1 and 4 percent of the overall expenses of an investment fund according to a questionnaire in May 2017. </a:t>
            </a:r>
          </a:p>
        </p:txBody>
      </p:sp>
      <p:sp>
        <p:nvSpPr>
          <p:cNvPr id="6" name="Line">
            <a:extLst>
              <a:ext uri="{FF2B5EF4-FFF2-40B4-BE49-F238E27FC236}">
                <a16:creationId xmlns:a16="http://schemas.microsoft.com/office/drawing/2014/main" id="{CDC2A3AC-8CE9-FC49-B01D-AC23B531B4FD}"/>
              </a:ext>
            </a:extLst>
          </p:cNvPr>
          <p:cNvSpPr/>
          <p:nvPr/>
        </p:nvSpPr>
        <p:spPr>
          <a:xfrm>
            <a:off x="8582363" y="2968973"/>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110467467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A80FF"/>
        </a:solidFill>
        <a:effectLst/>
      </p:bgPr>
    </p:bg>
    <p:spTree>
      <p:nvGrpSpPr>
        <p:cNvPr id="1" name=""/>
        <p:cNvGrpSpPr/>
        <p:nvPr/>
      </p:nvGrpSpPr>
      <p:grpSpPr>
        <a:xfrm>
          <a:off x="0" y="0"/>
          <a:ext cx="0" cy="0"/>
          <a:chOff x="0" y="0"/>
          <a:chExt cx="0" cy="0"/>
        </a:xfrm>
      </p:grpSpPr>
      <p:pic>
        <p:nvPicPr>
          <p:cNvPr id="132" name="Background_2_16x9.jpg" descr="Background_2_16x9.jpg"/>
          <p:cNvPicPr>
            <a:picLocks noChangeAspect="1"/>
          </p:cNvPicPr>
          <p:nvPr/>
        </p:nvPicPr>
        <p:blipFill>
          <a:blip r:embed="rId3"/>
          <a:stretch>
            <a:fillRect/>
          </a:stretch>
        </p:blipFill>
        <p:spPr>
          <a:xfrm>
            <a:off x="0" y="357187"/>
            <a:ext cx="24384000" cy="13716000"/>
          </a:xfrm>
          <a:prstGeom prst="rect">
            <a:avLst/>
          </a:prstGeom>
          <a:ln w="25400">
            <a:miter lim="400000"/>
          </a:ln>
          <a:effectLst>
            <a:reflection stA="50000" endPos="40000" dir="5400000" sy="-100000" algn="bl" rotWithShape="0"/>
          </a:effectLst>
        </p:spPr>
      </p:pic>
      <p:pic>
        <p:nvPicPr>
          <p:cNvPr id="134" name="Kurtosys_Logo(Corner).png" descr="Kurtosys_Logo(Corner).png"/>
          <p:cNvPicPr>
            <a:picLocks noChangeAspect="1"/>
          </p:cNvPicPr>
          <p:nvPr/>
        </p:nvPicPr>
        <p:blipFill>
          <a:blip r:embed="rId4"/>
          <a:stretch>
            <a:fillRect/>
          </a:stretch>
        </p:blipFill>
        <p:spPr>
          <a:xfrm>
            <a:off x="19693863" y="10911298"/>
            <a:ext cx="4690138" cy="2804703"/>
          </a:xfrm>
          <a:prstGeom prst="rect">
            <a:avLst/>
          </a:prstGeom>
          <a:ln w="12700">
            <a:miter lim="400000"/>
          </a:ln>
        </p:spPr>
      </p:pic>
      <p:sp>
        <p:nvSpPr>
          <p:cNvPr id="2" name="Title 1">
            <a:extLst>
              <a:ext uri="{FF2B5EF4-FFF2-40B4-BE49-F238E27FC236}">
                <a16:creationId xmlns:a16="http://schemas.microsoft.com/office/drawing/2014/main" id="{2B595BF6-0A19-1849-8949-305692C556CD}"/>
              </a:ext>
            </a:extLst>
          </p:cNvPr>
          <p:cNvSpPr>
            <a:spLocks noGrp="1"/>
          </p:cNvSpPr>
          <p:nvPr>
            <p:ph type="title"/>
          </p:nvPr>
        </p:nvSpPr>
        <p:spPr/>
        <p:txBody>
          <a:bodyPr>
            <a:normAutofit/>
          </a:bodyPr>
          <a:lstStyle/>
          <a:p>
            <a:r>
              <a:rPr lang="en-US" b="1" dirty="0"/>
              <a:t>Purpose of new policies.</a:t>
            </a:r>
          </a:p>
        </p:txBody>
      </p:sp>
      <p:sp>
        <p:nvSpPr>
          <p:cNvPr id="3" name="Text Placeholder 2">
            <a:extLst>
              <a:ext uri="{FF2B5EF4-FFF2-40B4-BE49-F238E27FC236}">
                <a16:creationId xmlns:a16="http://schemas.microsoft.com/office/drawing/2014/main" id="{35946E3B-A2DE-CB48-92A6-4F941AEDE6CA}"/>
              </a:ext>
            </a:extLst>
          </p:cNvPr>
          <p:cNvSpPr>
            <a:spLocks noGrp="1"/>
          </p:cNvSpPr>
          <p:nvPr>
            <p:ph type="body" idx="1"/>
          </p:nvPr>
        </p:nvSpPr>
        <p:spPr/>
        <p:txBody>
          <a:bodyPr>
            <a:normAutofit lnSpcReduction="10000"/>
          </a:bodyPr>
          <a:lstStyle/>
          <a:p>
            <a:pPr marL="0" indent="0">
              <a:buNone/>
            </a:pPr>
            <a:r>
              <a:rPr lang="en-US" sz="3200" b="1" dirty="0">
                <a:solidFill>
                  <a:schemeClr val="bg1"/>
                </a:solidFill>
              </a:rPr>
              <a:t>1. Responses suggested that regulatory barriers prevented the EU market from reaching its full potential as a single market of scale and economic strength. </a:t>
            </a:r>
          </a:p>
          <a:p>
            <a:pPr marL="0" indent="0">
              <a:buNone/>
            </a:pPr>
            <a:r>
              <a:rPr lang="en-US" sz="3200" b="1" dirty="0">
                <a:solidFill>
                  <a:schemeClr val="bg1"/>
                </a:solidFill>
              </a:rPr>
              <a:t>2. As such, Article 92 will no longer be obligatory. From July 2021, Member States will not need to have local facilities in other Member States where they wish to promote UCITS. </a:t>
            </a:r>
          </a:p>
          <a:p>
            <a:pPr marL="0" indent="0">
              <a:buNone/>
            </a:pPr>
            <a:r>
              <a:rPr lang="en-US" sz="3200" b="1" dirty="0">
                <a:solidFill>
                  <a:schemeClr val="bg1"/>
                </a:solidFill>
              </a:rPr>
              <a:t>3. Fund managers will be able to use digital or other means of distance communication with investors i.e. documentation, complaints, subscriptions, making or redeeming payments. </a:t>
            </a:r>
          </a:p>
          <a:p>
            <a:pPr marL="0" indent="0">
              <a:buNone/>
            </a:pPr>
            <a:r>
              <a:rPr lang="en-US" sz="3200" b="1" dirty="0">
                <a:solidFill>
                  <a:schemeClr val="bg1"/>
                </a:solidFill>
              </a:rPr>
              <a:t>4. All of this is subject to the condition that the information and means of communication should be available to investors in the official languages of the Member State where the investor is located. </a:t>
            </a:r>
          </a:p>
          <a:p>
            <a:pPr marL="0" indent="0">
              <a:buNone/>
            </a:pPr>
            <a:r>
              <a:rPr lang="en-US" sz="3200" b="1" dirty="0">
                <a:solidFill>
                  <a:schemeClr val="bg1"/>
                </a:solidFill>
              </a:rPr>
              <a:t>5. Other additional provisions include a precise time frame that must be met for any updates/changes to UCITS funds. </a:t>
            </a:r>
          </a:p>
        </p:txBody>
      </p:sp>
      <p:sp>
        <p:nvSpPr>
          <p:cNvPr id="6" name="Line">
            <a:extLst>
              <a:ext uri="{FF2B5EF4-FFF2-40B4-BE49-F238E27FC236}">
                <a16:creationId xmlns:a16="http://schemas.microsoft.com/office/drawing/2014/main" id="{633DC1F3-9ACC-3346-8A09-2B0A0B50F1F2}"/>
              </a:ext>
            </a:extLst>
          </p:cNvPr>
          <p:cNvSpPr/>
          <p:nvPr/>
        </p:nvSpPr>
        <p:spPr>
          <a:xfrm>
            <a:off x="8582363" y="2968973"/>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pic>
        <p:nvPicPr>
          <p:cNvPr id="5" name="Picture 4" descr="A screenshot of a social media post&#10;&#10;Description automatically generated">
            <a:extLst>
              <a:ext uri="{FF2B5EF4-FFF2-40B4-BE49-F238E27FC236}">
                <a16:creationId xmlns:a16="http://schemas.microsoft.com/office/drawing/2014/main" id="{5D87C2B8-9DCF-5548-BDB4-1A0F2FE3E8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57680" y="6019800"/>
            <a:ext cx="11887200" cy="7696200"/>
          </a:xfrm>
          <a:prstGeom prst="rect">
            <a:avLst/>
          </a:prstGeom>
        </p:spPr>
      </p:pic>
    </p:spTree>
    <p:extLst>
      <p:ext uri="{BB962C8B-B14F-4D97-AF65-F5344CB8AC3E}">
        <p14:creationId xmlns:p14="http://schemas.microsoft.com/office/powerpoint/2010/main" val="8656703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Pedestrian_Background_01.jpg" descr="Pedestrian_Background_01.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44" name="Line"/>
          <p:cNvSpPr/>
          <p:nvPr/>
        </p:nvSpPr>
        <p:spPr>
          <a:xfrm>
            <a:off x="1844503" y="2956007"/>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sp>
        <p:nvSpPr>
          <p:cNvPr id="2" name="Title 1">
            <a:extLst>
              <a:ext uri="{FF2B5EF4-FFF2-40B4-BE49-F238E27FC236}">
                <a16:creationId xmlns:a16="http://schemas.microsoft.com/office/drawing/2014/main" id="{31B2673B-FB05-B145-8E21-F594843D171F}"/>
              </a:ext>
            </a:extLst>
          </p:cNvPr>
          <p:cNvSpPr>
            <a:spLocks noGrp="1"/>
          </p:cNvSpPr>
          <p:nvPr>
            <p:ph type="title"/>
          </p:nvPr>
        </p:nvSpPr>
        <p:spPr>
          <a:xfrm>
            <a:off x="-2350407" y="344221"/>
            <a:ext cx="15609094" cy="3036095"/>
          </a:xfrm>
        </p:spPr>
        <p:txBody>
          <a:bodyPr/>
          <a:lstStyle/>
          <a:p>
            <a:r>
              <a:rPr lang="en-US" b="1" dirty="0">
                <a:solidFill>
                  <a:schemeClr val="tx1"/>
                </a:solidFill>
              </a:rPr>
              <a:t>How we help</a:t>
            </a:r>
          </a:p>
        </p:txBody>
      </p:sp>
      <p:pic>
        <p:nvPicPr>
          <p:cNvPr id="5" name="Picture 4" descr="A screenshot of a cell phone&#10;&#10;Description automatically generated">
            <a:extLst>
              <a:ext uri="{FF2B5EF4-FFF2-40B4-BE49-F238E27FC236}">
                <a16:creationId xmlns:a16="http://schemas.microsoft.com/office/drawing/2014/main" id="{8609C523-7819-F049-9802-F460291B3F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13" y="4660490"/>
            <a:ext cx="9937836" cy="7653159"/>
          </a:xfrm>
          <a:prstGeom prst="rect">
            <a:avLst/>
          </a:prstGeom>
        </p:spPr>
      </p:pic>
      <p:pic>
        <p:nvPicPr>
          <p:cNvPr id="10" name="Picture 9" descr="A screenshot of a cell phone&#10;&#10;Description automatically generated">
            <a:extLst>
              <a:ext uri="{FF2B5EF4-FFF2-40B4-BE49-F238E27FC236}">
                <a16:creationId xmlns:a16="http://schemas.microsoft.com/office/drawing/2014/main" id="{4C7AA8E8-C9DF-004D-84D3-E6C2DDAC5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7185" y="4784152"/>
            <a:ext cx="8782732" cy="8004925"/>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B913AECA-25D1-D546-8ED6-AA23C583AE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88509" y="457295"/>
            <a:ext cx="4505354" cy="3869562"/>
          </a:xfrm>
          <a:prstGeom prst="rect">
            <a:avLst/>
          </a:prstGeom>
        </p:spPr>
      </p:pic>
      <p:pic>
        <p:nvPicPr>
          <p:cNvPr id="19" name="Kurtosys_Logo(Corner).png" descr="Kurtosys_Logo(Corner).png">
            <a:extLst>
              <a:ext uri="{FF2B5EF4-FFF2-40B4-BE49-F238E27FC236}">
                <a16:creationId xmlns:a16="http://schemas.microsoft.com/office/drawing/2014/main" id="{EEF0B656-4247-D74E-A3F3-04902F5E6193}"/>
              </a:ext>
            </a:extLst>
          </p:cNvPr>
          <p:cNvPicPr>
            <a:picLocks noChangeAspect="1"/>
          </p:cNvPicPr>
          <p:nvPr/>
        </p:nvPicPr>
        <p:blipFill>
          <a:blip r:embed="rId6"/>
          <a:stretch>
            <a:fillRect/>
          </a:stretch>
        </p:blipFill>
        <p:spPr>
          <a:xfrm>
            <a:off x="19693863" y="10911298"/>
            <a:ext cx="4690138" cy="2804703"/>
          </a:xfrm>
          <a:prstGeom prst="rect">
            <a:avLst/>
          </a:prstGeom>
          <a:ln w="12700">
            <a:miter lim="400000"/>
          </a:ln>
        </p:spPr>
      </p:pic>
      <p:sp>
        <p:nvSpPr>
          <p:cNvPr id="15" name="Rectangle 14">
            <a:extLst>
              <a:ext uri="{FF2B5EF4-FFF2-40B4-BE49-F238E27FC236}">
                <a16:creationId xmlns:a16="http://schemas.microsoft.com/office/drawing/2014/main" id="{CBE24A41-F1F3-1D47-9DD3-F265FF5C327B}"/>
              </a:ext>
            </a:extLst>
          </p:cNvPr>
          <p:cNvSpPr/>
          <p:nvPr/>
        </p:nvSpPr>
        <p:spPr>
          <a:xfrm>
            <a:off x="1035712" y="5232837"/>
            <a:ext cx="1991829" cy="75926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Pedestrian_Background_01.jpg" descr="Pedestrian_Background_01.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44" name="Line"/>
          <p:cNvSpPr/>
          <p:nvPr/>
        </p:nvSpPr>
        <p:spPr>
          <a:xfrm>
            <a:off x="2494259" y="2956007"/>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sp>
        <p:nvSpPr>
          <p:cNvPr id="2" name="Title 1">
            <a:extLst>
              <a:ext uri="{FF2B5EF4-FFF2-40B4-BE49-F238E27FC236}">
                <a16:creationId xmlns:a16="http://schemas.microsoft.com/office/drawing/2014/main" id="{31B2673B-FB05-B145-8E21-F594843D171F}"/>
              </a:ext>
            </a:extLst>
          </p:cNvPr>
          <p:cNvSpPr>
            <a:spLocks noGrp="1"/>
          </p:cNvSpPr>
          <p:nvPr>
            <p:ph type="title"/>
          </p:nvPr>
        </p:nvSpPr>
        <p:spPr>
          <a:xfrm>
            <a:off x="-1700651" y="263565"/>
            <a:ext cx="15609094" cy="3036095"/>
          </a:xfrm>
        </p:spPr>
        <p:txBody>
          <a:bodyPr>
            <a:normAutofit/>
          </a:bodyPr>
          <a:lstStyle/>
          <a:p>
            <a:r>
              <a:rPr lang="en-US" sz="7200" b="1" dirty="0">
                <a:solidFill>
                  <a:schemeClr val="tx1"/>
                </a:solidFill>
              </a:rPr>
              <a:t>Local languages</a:t>
            </a:r>
          </a:p>
        </p:txBody>
      </p:sp>
      <p:sp>
        <p:nvSpPr>
          <p:cNvPr id="10" name="Line">
            <a:extLst>
              <a:ext uri="{FF2B5EF4-FFF2-40B4-BE49-F238E27FC236}">
                <a16:creationId xmlns:a16="http://schemas.microsoft.com/office/drawing/2014/main" id="{40B865DA-F181-1B4E-9691-25D86F9A9E37}"/>
              </a:ext>
            </a:extLst>
          </p:cNvPr>
          <p:cNvSpPr/>
          <p:nvPr/>
        </p:nvSpPr>
        <p:spPr>
          <a:xfrm>
            <a:off x="14082906" y="2956007"/>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sp>
        <p:nvSpPr>
          <p:cNvPr id="11" name="Title 1">
            <a:extLst>
              <a:ext uri="{FF2B5EF4-FFF2-40B4-BE49-F238E27FC236}">
                <a16:creationId xmlns:a16="http://schemas.microsoft.com/office/drawing/2014/main" id="{E67027A0-A8E8-9146-91FB-AC4D5263716F}"/>
              </a:ext>
            </a:extLst>
          </p:cNvPr>
          <p:cNvSpPr txBox="1">
            <a:spLocks/>
          </p:cNvSpPr>
          <p:nvPr/>
        </p:nvSpPr>
        <p:spPr>
          <a:xfrm>
            <a:off x="9887996" y="263565"/>
            <a:ext cx="15609094" cy="3036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Gordita Bold"/>
              </a:defRPr>
            </a:lvl9pPr>
          </a:lstStyle>
          <a:p>
            <a:pPr hangingPunct="1"/>
            <a:r>
              <a:rPr lang="en-US" sz="7200" b="1" dirty="0">
                <a:solidFill>
                  <a:schemeClr val="tx1"/>
                </a:solidFill>
              </a:rPr>
              <a:t>Complaint Handling</a:t>
            </a:r>
          </a:p>
          <a:p>
            <a:pPr hangingPunct="1"/>
            <a:r>
              <a:rPr lang="en-US" sz="7200" b="1" dirty="0">
                <a:solidFill>
                  <a:schemeClr val="tx1"/>
                </a:solidFill>
              </a:rPr>
              <a:t>Documentation</a:t>
            </a:r>
          </a:p>
        </p:txBody>
      </p:sp>
      <p:pic>
        <p:nvPicPr>
          <p:cNvPr id="12" name="Picture 11" descr="A screenshot of a social media post&#10;&#10;Description automatically generated">
            <a:extLst>
              <a:ext uri="{FF2B5EF4-FFF2-40B4-BE49-F238E27FC236}">
                <a16:creationId xmlns:a16="http://schemas.microsoft.com/office/drawing/2014/main" id="{04659410-E0E8-EB43-942A-58B3A3C3D4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64562" y="3299660"/>
            <a:ext cx="7055962" cy="9918286"/>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C04721ED-1773-E749-8BBE-CEF060B43E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4503" y="3299660"/>
            <a:ext cx="8518787" cy="9531421"/>
          </a:xfrm>
          <a:prstGeom prst="rect">
            <a:avLst/>
          </a:prstGeom>
        </p:spPr>
      </p:pic>
      <p:pic>
        <p:nvPicPr>
          <p:cNvPr id="18" name="Kurtosys_Logo(Corner).png" descr="Kurtosys_Logo(Corner).png">
            <a:extLst>
              <a:ext uri="{FF2B5EF4-FFF2-40B4-BE49-F238E27FC236}">
                <a16:creationId xmlns:a16="http://schemas.microsoft.com/office/drawing/2014/main" id="{E0AF804A-2353-A44C-BFBD-1DC01CEC7738}"/>
              </a:ext>
            </a:extLst>
          </p:cNvPr>
          <p:cNvPicPr>
            <a:picLocks noChangeAspect="1"/>
          </p:cNvPicPr>
          <p:nvPr/>
        </p:nvPicPr>
        <p:blipFill>
          <a:blip r:embed="rId5"/>
          <a:stretch>
            <a:fillRect/>
          </a:stretch>
        </p:blipFill>
        <p:spPr>
          <a:xfrm>
            <a:off x="19693863" y="10911298"/>
            <a:ext cx="4690138" cy="2804703"/>
          </a:xfrm>
          <a:prstGeom prst="rect">
            <a:avLst/>
          </a:prstGeom>
          <a:ln w="12700">
            <a:miter lim="400000"/>
          </a:ln>
        </p:spPr>
      </p:pic>
    </p:spTree>
    <p:extLst>
      <p:ext uri="{BB962C8B-B14F-4D97-AF65-F5344CB8AC3E}">
        <p14:creationId xmlns:p14="http://schemas.microsoft.com/office/powerpoint/2010/main" val="251587713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Pedestrian_Background_01.jpg" descr="Pedestrian_Background_01.jpg"/>
          <p:cNvPicPr>
            <a:picLocks noChangeAspect="1"/>
          </p:cNvPicPr>
          <p:nvPr/>
        </p:nvPicPr>
        <p:blipFill>
          <a:blip r:embed="rId3"/>
          <a:stretch>
            <a:fillRect/>
          </a:stretch>
        </p:blipFill>
        <p:spPr>
          <a:xfrm>
            <a:off x="0" y="65514"/>
            <a:ext cx="24384000" cy="13716000"/>
          </a:xfrm>
          <a:prstGeom prst="rect">
            <a:avLst/>
          </a:prstGeom>
          <a:ln w="12700">
            <a:miter lim="400000"/>
          </a:ln>
        </p:spPr>
      </p:pic>
      <p:sp>
        <p:nvSpPr>
          <p:cNvPr id="144" name="Line"/>
          <p:cNvSpPr/>
          <p:nvPr/>
        </p:nvSpPr>
        <p:spPr>
          <a:xfrm>
            <a:off x="1844503" y="2956007"/>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pic>
        <p:nvPicPr>
          <p:cNvPr id="7" name="Picture Placeholder 6">
            <a:extLst>
              <a:ext uri="{FF2B5EF4-FFF2-40B4-BE49-F238E27FC236}">
                <a16:creationId xmlns:a16="http://schemas.microsoft.com/office/drawing/2014/main" id="{4E0A90BD-2F06-DE42-838F-6AC2EF989742}"/>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9271" b="9271"/>
          <a:stretch>
            <a:fillRect/>
          </a:stretch>
        </p:blipFill>
        <p:spPr>
          <a:xfrm>
            <a:off x="12495609" y="1120880"/>
            <a:ext cx="10043888" cy="11837440"/>
          </a:xfrm>
        </p:spPr>
      </p:pic>
      <p:sp>
        <p:nvSpPr>
          <p:cNvPr id="2" name="Title 1">
            <a:extLst>
              <a:ext uri="{FF2B5EF4-FFF2-40B4-BE49-F238E27FC236}">
                <a16:creationId xmlns:a16="http://schemas.microsoft.com/office/drawing/2014/main" id="{31B2673B-FB05-B145-8E21-F594843D171F}"/>
              </a:ext>
            </a:extLst>
          </p:cNvPr>
          <p:cNvSpPr>
            <a:spLocks noGrp="1"/>
          </p:cNvSpPr>
          <p:nvPr>
            <p:ph type="title"/>
          </p:nvPr>
        </p:nvSpPr>
        <p:spPr>
          <a:xfrm>
            <a:off x="-2350407" y="263565"/>
            <a:ext cx="15609094" cy="3036095"/>
          </a:xfrm>
        </p:spPr>
        <p:txBody>
          <a:bodyPr>
            <a:normAutofit/>
          </a:bodyPr>
          <a:lstStyle/>
          <a:p>
            <a:r>
              <a:rPr lang="en-US" sz="7200" b="1" dirty="0">
                <a:solidFill>
                  <a:schemeClr val="tx1"/>
                </a:solidFill>
              </a:rPr>
              <a:t>Non-compliant examples</a:t>
            </a:r>
          </a:p>
        </p:txBody>
      </p:sp>
      <p:sp>
        <p:nvSpPr>
          <p:cNvPr id="3" name="Text Placeholder 2">
            <a:extLst>
              <a:ext uri="{FF2B5EF4-FFF2-40B4-BE49-F238E27FC236}">
                <a16:creationId xmlns:a16="http://schemas.microsoft.com/office/drawing/2014/main" id="{73B9F9FF-BC47-6B44-8AD2-6E1303235FA7}"/>
              </a:ext>
            </a:extLst>
          </p:cNvPr>
          <p:cNvSpPr>
            <a:spLocks noGrp="1"/>
          </p:cNvSpPr>
          <p:nvPr>
            <p:ph type="body" sz="quarter" idx="1"/>
          </p:nvPr>
        </p:nvSpPr>
        <p:spPr>
          <a:xfrm>
            <a:off x="1495933" y="4624610"/>
            <a:ext cx="7500938" cy="8840392"/>
          </a:xfrm>
        </p:spPr>
        <p:txBody>
          <a:bodyPr>
            <a:normAutofit/>
          </a:bodyPr>
          <a:lstStyle/>
          <a:p>
            <a:pPr marL="0" indent="0">
              <a:buNone/>
            </a:pPr>
            <a:r>
              <a:rPr lang="en-US" sz="4000" b="1" dirty="0">
                <a:solidFill>
                  <a:schemeClr val="tx1"/>
                </a:solidFill>
                <a:latin typeface="+mn-lt"/>
              </a:rPr>
              <a:t>Changes to be made:</a:t>
            </a:r>
          </a:p>
          <a:p>
            <a:r>
              <a:rPr lang="en-US" sz="3200" dirty="0">
                <a:solidFill>
                  <a:schemeClr val="tx1"/>
                </a:solidFill>
                <a:latin typeface="+mn-lt"/>
              </a:rPr>
              <a:t> Segmenting clearly by Fund Type</a:t>
            </a:r>
          </a:p>
          <a:p>
            <a:r>
              <a:rPr lang="en-US" sz="3200" dirty="0">
                <a:solidFill>
                  <a:schemeClr val="tx1"/>
                </a:solidFill>
                <a:latin typeface="+mn-lt"/>
              </a:rPr>
              <a:t> Attestation to determine investor type and jurisdiction</a:t>
            </a:r>
          </a:p>
          <a:p>
            <a:r>
              <a:rPr lang="en-US" sz="3200" dirty="0">
                <a:solidFill>
                  <a:schemeClr val="tx1"/>
                </a:solidFill>
                <a:latin typeface="+mn-lt"/>
              </a:rPr>
              <a:t> Contacts and Addresses of nearest local offices</a:t>
            </a:r>
          </a:p>
          <a:p>
            <a:r>
              <a:rPr lang="en-US" sz="3200" dirty="0">
                <a:solidFill>
                  <a:schemeClr val="tx1"/>
                </a:solidFill>
                <a:latin typeface="+mn-lt"/>
              </a:rPr>
              <a:t> Up to date documents (e.g. Annual Reports, Prospectus, </a:t>
            </a:r>
            <a:r>
              <a:rPr lang="en-US" sz="3200" dirty="0" err="1">
                <a:solidFill>
                  <a:schemeClr val="tx1"/>
                </a:solidFill>
                <a:latin typeface="+mn-lt"/>
              </a:rPr>
              <a:t>KiiDs</a:t>
            </a:r>
            <a:r>
              <a:rPr lang="en-US" sz="3200" dirty="0">
                <a:solidFill>
                  <a:schemeClr val="tx1"/>
                </a:solidFill>
                <a:latin typeface="+mn-lt"/>
              </a:rPr>
              <a:t>, Factsheets)</a:t>
            </a:r>
          </a:p>
          <a:p>
            <a:r>
              <a:rPr lang="en-US" sz="3200" dirty="0">
                <a:solidFill>
                  <a:schemeClr val="tx1"/>
                </a:solidFill>
                <a:latin typeface="+mn-lt"/>
              </a:rPr>
              <a:t>Up to date Price information and history</a:t>
            </a:r>
          </a:p>
          <a:p>
            <a:r>
              <a:rPr lang="en-US" sz="3200" dirty="0">
                <a:solidFill>
                  <a:schemeClr val="tx1"/>
                </a:solidFill>
                <a:latin typeface="+mn-lt"/>
              </a:rPr>
              <a:t> Local languages</a:t>
            </a:r>
          </a:p>
          <a:p>
            <a:endParaRPr lang="en-US" sz="3200" dirty="0">
              <a:solidFill>
                <a:schemeClr val="tx1"/>
              </a:solidFill>
              <a:latin typeface="+mn-lt"/>
            </a:endParaRPr>
          </a:p>
          <a:p>
            <a:endParaRPr lang="en-US" sz="3200" b="1" dirty="0">
              <a:solidFill>
                <a:schemeClr val="tx1"/>
              </a:solidFill>
              <a:latin typeface="+mn-lt"/>
            </a:endParaRPr>
          </a:p>
        </p:txBody>
      </p:sp>
      <p:pic>
        <p:nvPicPr>
          <p:cNvPr id="15" name="Kurtosys_Logo(Corner).png" descr="Kurtosys_Logo(Corner).png">
            <a:extLst>
              <a:ext uri="{FF2B5EF4-FFF2-40B4-BE49-F238E27FC236}">
                <a16:creationId xmlns:a16="http://schemas.microsoft.com/office/drawing/2014/main" id="{E79EE048-6D17-D74C-8FE0-05302A86C192}"/>
              </a:ext>
            </a:extLst>
          </p:cNvPr>
          <p:cNvPicPr>
            <a:picLocks noChangeAspect="1"/>
          </p:cNvPicPr>
          <p:nvPr/>
        </p:nvPicPr>
        <p:blipFill>
          <a:blip r:embed="rId5"/>
          <a:stretch>
            <a:fillRect/>
          </a:stretch>
        </p:blipFill>
        <p:spPr>
          <a:xfrm>
            <a:off x="19693863" y="10911298"/>
            <a:ext cx="4690138" cy="2804703"/>
          </a:xfrm>
          <a:prstGeom prst="rect">
            <a:avLst/>
          </a:prstGeom>
          <a:ln w="12700">
            <a:miter lim="400000"/>
          </a:ln>
        </p:spPr>
      </p:pic>
    </p:spTree>
    <p:extLst>
      <p:ext uri="{BB962C8B-B14F-4D97-AF65-F5344CB8AC3E}">
        <p14:creationId xmlns:p14="http://schemas.microsoft.com/office/powerpoint/2010/main" val="226219352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Real_Growth_Realized_Background_16x9.jpg" descr="Real_Growth_Realized_Background_16x9.jp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24" name="Kurtosys_Logo(Corner).png" descr="Kurtosys_Logo(Corner).png"/>
          <p:cNvPicPr>
            <a:picLocks noChangeAspect="1"/>
          </p:cNvPicPr>
          <p:nvPr/>
        </p:nvPicPr>
        <p:blipFill>
          <a:blip r:embed="rId3"/>
          <a:stretch>
            <a:fillRect/>
          </a:stretch>
        </p:blipFill>
        <p:spPr>
          <a:xfrm>
            <a:off x="19693863" y="10911298"/>
            <a:ext cx="4690138" cy="2804703"/>
          </a:xfrm>
          <a:prstGeom prst="rect">
            <a:avLst/>
          </a:prstGeom>
          <a:ln w="12700">
            <a:miter lim="400000"/>
          </a:ln>
        </p:spPr>
      </p:pic>
      <p:sp>
        <p:nvSpPr>
          <p:cNvPr id="3" name="TextBox 2">
            <a:extLst>
              <a:ext uri="{FF2B5EF4-FFF2-40B4-BE49-F238E27FC236}">
                <a16:creationId xmlns:a16="http://schemas.microsoft.com/office/drawing/2014/main" id="{16DBF337-0BA8-F34D-AB92-38D4CD4FC4E2}"/>
              </a:ext>
            </a:extLst>
          </p:cNvPr>
          <p:cNvSpPr txBox="1"/>
          <p:nvPr/>
        </p:nvSpPr>
        <p:spPr>
          <a:xfrm>
            <a:off x="14982788" y="5380100"/>
            <a:ext cx="8478253" cy="11599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defTabSz="821531" rtl="0" fontAlgn="auto" latinLnBrk="0" hangingPunct="0">
              <a:lnSpc>
                <a:spcPct val="100000"/>
              </a:lnSpc>
              <a:spcBef>
                <a:spcPts val="0"/>
              </a:spcBef>
              <a:spcAft>
                <a:spcPts val="0"/>
              </a:spcAft>
              <a:buClrTx/>
              <a:buSzTx/>
              <a:buFontTx/>
              <a:buNone/>
              <a:tabLst/>
            </a:pPr>
            <a:r>
              <a:rPr lang="en-US" sz="6600" b="1" dirty="0">
                <a:solidFill>
                  <a:schemeClr val="bg1"/>
                </a:solidFill>
                <a:latin typeface="+mn-lt"/>
              </a:rPr>
              <a:t>QUESTIONS</a:t>
            </a:r>
            <a:endParaRPr kumimoji="0" lang="en-US" sz="6600" b="1" i="0" u="none" strike="noStrike" cap="none" spc="0" normalizeH="0" baseline="0" dirty="0">
              <a:ln>
                <a:noFill/>
              </a:ln>
              <a:solidFill>
                <a:schemeClr val="bg1"/>
              </a:solidFill>
              <a:effectLst/>
              <a:uFillTx/>
              <a:latin typeface="+mn-lt"/>
              <a:ea typeface="Gordita Medium"/>
              <a:cs typeface="Gordita Medium"/>
              <a:sym typeface="Gordita Medium"/>
            </a:endParaRPr>
          </a:p>
        </p:txBody>
      </p:sp>
      <p:sp>
        <p:nvSpPr>
          <p:cNvPr id="9" name="Line">
            <a:extLst>
              <a:ext uri="{FF2B5EF4-FFF2-40B4-BE49-F238E27FC236}">
                <a16:creationId xmlns:a16="http://schemas.microsoft.com/office/drawing/2014/main" id="{0B640793-3F88-D340-92D0-A089FD01588A}"/>
              </a:ext>
            </a:extLst>
          </p:cNvPr>
          <p:cNvSpPr/>
          <p:nvPr/>
        </p:nvSpPr>
        <p:spPr>
          <a:xfrm>
            <a:off x="15660404" y="6857999"/>
            <a:ext cx="7219274" cy="1"/>
          </a:xfrm>
          <a:prstGeom prst="line">
            <a:avLst/>
          </a:prstGeom>
          <a:ln w="190500">
            <a:solidFill>
              <a:srgbClr val="00D179"/>
            </a:solidFill>
            <a:miter lim="400000"/>
          </a:ln>
        </p:spPr>
        <p:txBody>
          <a:bodyPr lIns="71437" tIns="71437" rIns="71437" bIns="71437" anchor="ctr"/>
          <a:lstStyle/>
          <a:p>
            <a:pPr>
              <a:defRPr sz="30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495194628"/>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ordita Bold"/>
        <a:ea typeface="Gordita Bold"/>
        <a:cs typeface="Gordita Bold"/>
      </a:majorFont>
      <a:minorFont>
        <a:latin typeface="Gordita Bold"/>
        <a:ea typeface="Gordita Bold"/>
        <a:cs typeface="Gordita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ordita Bold"/>
        <a:ea typeface="Gordita Bold"/>
        <a:cs typeface="Gordita Bold"/>
      </a:majorFont>
      <a:minorFont>
        <a:latin typeface="Gordita Bold"/>
        <a:ea typeface="Gordita Bold"/>
        <a:cs typeface="Gordita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Gordita Medium"/>
            <a:ea typeface="Gordita Medium"/>
            <a:cs typeface="Gordita Medium"/>
            <a:sym typeface="Gordita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3970</TotalTime>
  <Words>816</Words>
  <Application>Microsoft Macintosh PowerPoint</Application>
  <PresentationFormat>Custom</PresentationFormat>
  <Paragraphs>64</Paragraphs>
  <Slides>10</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Gordita Bold</vt:lpstr>
      <vt:lpstr>Gordita Medium</vt:lpstr>
      <vt:lpstr>Gordita Regular</vt:lpstr>
      <vt:lpstr>Helvetica Light</vt:lpstr>
      <vt:lpstr>Helvetica Neue</vt:lpstr>
      <vt:lpstr>Helvetica Neue Light</vt:lpstr>
      <vt:lpstr>Helvetica Neue Medium</vt:lpstr>
      <vt:lpstr>White</vt:lpstr>
      <vt:lpstr>PowerPoint Presentation</vt:lpstr>
      <vt:lpstr>PowerPoint Presentation</vt:lpstr>
      <vt:lpstr>EU Market</vt:lpstr>
      <vt:lpstr>Existing Policies</vt:lpstr>
      <vt:lpstr>EU Consultations</vt:lpstr>
      <vt:lpstr>Purpose of new policies.</vt:lpstr>
      <vt:lpstr>How we help</vt:lpstr>
      <vt:lpstr>Local languages</vt:lpstr>
      <vt:lpstr>Non-compliant examples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Raban Aso</cp:lastModifiedBy>
  <cp:revision>57</cp:revision>
  <cp:lastPrinted>2020-02-17T11:03:09Z</cp:lastPrinted>
  <dcterms:modified xsi:type="dcterms:W3CDTF">2020-02-17T22:41:11Z</dcterms:modified>
</cp:coreProperties>
</file>